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2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1" r:id="rId6"/>
    <p:sldId id="262" r:id="rId7"/>
    <p:sldId id="259" r:id="rId8"/>
    <p:sldId id="265" r:id="rId9"/>
    <p:sldId id="263" r:id="rId10"/>
    <p:sldId id="260" r:id="rId11"/>
    <p:sldId id="264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899" autoAdjust="0"/>
  </p:normalViewPr>
  <p:slideViewPr>
    <p:cSldViewPr snapToGrid="0">
      <p:cViewPr varScale="1">
        <p:scale>
          <a:sx n="56" d="100"/>
          <a:sy n="56" d="100"/>
        </p:scale>
        <p:origin x="12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99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4EA90-306F-45C7-8AEA-F0890CB16039}" type="datetime1">
              <a:rPr lang="es-ES" smtClean="0"/>
              <a:t>03/06/2021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A7EAC-D564-4069-B91B-517386FC9F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62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2A226-B20B-4D06-8640-8814B3489581}" type="datetime1">
              <a:rPr lang="es-ES" smtClean="0"/>
              <a:pPr/>
              <a:t>03/06/2021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el estilo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3E773-7C4B-4260-8A45-886C6E4C8EB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683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0960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706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8971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901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49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378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7211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0225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8249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896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128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83E773-7C4B-4260-8A45-886C6E4C8EB6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188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71103-BF6F-4523-9C54-5778E416DB58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70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921E0-F9B3-4702-8EC0-299925A79D98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842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78A963-0DBC-4F57-AC62-29DD17473BF1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2223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DF8EB-855A-4C83-AF3D-50B349D4E538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227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B2C39-3850-493C-952C-ECB939438560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8561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FC420-51AA-4FAF-95BB-30176D68DEE8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658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F8B10C-B5AA-496A-AB83-56DD82CCA5A4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88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E055F8-74A9-4173-B5CF-879C893039BB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07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141DB3-9D6D-4B67-A217-70651BDEF77B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5998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9" name="Marcador de fecha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2F7798-4E4E-464F-96F9-7EFD6F0AD4BD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5352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CB86E2E8-7102-4A1A-AF5B-45BB32A33A1B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4778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F9BA73C7-9371-4491-AB0C-39991AAC6058}" type="datetime1">
              <a:rPr lang="es-ES" noProof="0" smtClean="0"/>
              <a:t>03/06/2021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900" spc="0" baseline="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9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es-ES" sz="3000" dirty="0" smtClean="0">
                <a:solidFill>
                  <a:schemeClr val="tx1"/>
                </a:solidFill>
              </a:rPr>
              <a:t>Análisis de textos para el </a:t>
            </a:r>
            <a:r>
              <a:rPr lang="es-ES" sz="3000" dirty="0" err="1" smtClean="0">
                <a:solidFill>
                  <a:schemeClr val="tx1"/>
                </a:solidFill>
              </a:rPr>
              <a:t>dataset</a:t>
            </a:r>
            <a:r>
              <a:rPr lang="es-ES" sz="3000" dirty="0" smtClean="0">
                <a:solidFill>
                  <a:schemeClr val="tx1"/>
                </a:solidFill>
              </a:rPr>
              <a:t> “OLD NEWSPAPERS”</a:t>
            </a:r>
            <a:endParaRPr lang="es-ES" sz="3000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81815"/>
            <a:ext cx="4486656" cy="70270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s-ES" sz="1800" dirty="0" smtClean="0">
                <a:solidFill>
                  <a:schemeClr val="tx1"/>
                </a:solidFill>
              </a:rPr>
              <a:t>Pablo </a:t>
            </a:r>
            <a:r>
              <a:rPr lang="es-ES" sz="1800" dirty="0" err="1" smtClean="0">
                <a:solidFill>
                  <a:schemeClr val="tx1"/>
                </a:solidFill>
              </a:rPr>
              <a:t>Josue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Noack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r>
              <a:rPr lang="es-ES" sz="1800" dirty="0" err="1" smtClean="0">
                <a:solidFill>
                  <a:schemeClr val="tx1"/>
                </a:solidFill>
              </a:rPr>
              <a:t>Cajbon</a:t>
            </a:r>
            <a:endParaRPr lang="es-ES" sz="1800" dirty="0" smtClean="0">
              <a:solidFill>
                <a:schemeClr val="tx1"/>
              </a:solidFill>
            </a:endParaRPr>
          </a:p>
          <a:p>
            <a:pPr rtl="0"/>
            <a:r>
              <a:rPr lang="es-ES" sz="1800" dirty="0" smtClean="0">
                <a:solidFill>
                  <a:schemeClr val="tx1"/>
                </a:solidFill>
              </a:rPr>
              <a:t>17596</a:t>
            </a:r>
            <a:r>
              <a:rPr lang="es-ES" sz="1800" dirty="0" smtClean="0">
                <a:solidFill>
                  <a:schemeClr val="tx1"/>
                </a:solidFill>
              </a:rPr>
              <a:t> 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5" name="Imagen 4" descr="Números comerciales de finanzas">
            <a:extLst>
              <a:ext uri="{FF2B5EF4-FFF2-40B4-BE49-F238E27FC236}">
                <a16:creationId xmlns:a16="http://schemas.microsoft.com/office/drawing/2014/main" xmlns="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65" y="2614559"/>
            <a:ext cx="4451773" cy="16288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rtl="0"/>
            <a:r>
              <a:rPr lang="es-ES" dirty="0" smtClean="0">
                <a:solidFill>
                  <a:schemeClr val="bg1"/>
                </a:solidFill>
              </a:rPr>
              <a:t>Detección de temas de los artículos</a:t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>Empleando LDA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 descr="Mano con bolígrafo que apunta a números financieros">
            <a:extLst>
              <a:ext uri="{FF2B5EF4-FFF2-40B4-BE49-F238E27FC236}">
                <a16:creationId xmlns:a16="http://schemas.microsoft.com/office/drawing/2014/main" xmlns="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1103"/>
            <a:ext cx="3550241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rtl="0"/>
            <a:r>
              <a:rPr lang="es-ES" dirty="0" smtClean="0">
                <a:solidFill>
                  <a:srgbClr val="FFFFFF"/>
                </a:solidFill>
              </a:rPr>
              <a:t>Técnicas de cuantificación de palabras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25947" y="2828835"/>
            <a:ext cx="599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 smtClean="0"/>
              <a:t>Frecuencias de palabras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600" dirty="0" smtClean="0"/>
              <a:t>TF-IDF</a:t>
            </a:r>
            <a:endParaRPr lang="es-GT" sz="3600" dirty="0"/>
          </a:p>
        </p:txBody>
      </p:sp>
    </p:spTree>
    <p:extLst>
      <p:ext uri="{BB962C8B-B14F-4D97-AF65-F5344CB8AC3E}">
        <p14:creationId xmlns:p14="http://schemas.microsoft.com/office/powerpoint/2010/main" val="16790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65" y="2614559"/>
            <a:ext cx="4451773" cy="16288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s-ES" dirty="0" smtClean="0">
                <a:solidFill>
                  <a:schemeClr val="bg1"/>
                </a:solidFill>
              </a:rPr>
              <a:t>Resultados de LDA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 descr="Mano con bolígrafo que apunta a números financieros">
            <a:extLst>
              <a:ext uri="{FF2B5EF4-FFF2-40B4-BE49-F238E27FC236}">
                <a16:creationId xmlns:a16="http://schemas.microsoft.com/office/drawing/2014/main" xmlns="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6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865" y="2918169"/>
            <a:ext cx="3363974" cy="1495794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Autofit/>
          </a:bodyPr>
          <a:lstStyle/>
          <a:p>
            <a:pPr rtl="0"/>
            <a:r>
              <a:rPr lang="es-ES" sz="3200" dirty="0" smtClean="0">
                <a:solidFill>
                  <a:srgbClr val="FFFFFF"/>
                </a:solidFill>
              </a:rPr>
              <a:t>Datos generales del </a:t>
            </a:r>
            <a:r>
              <a:rPr lang="es-ES" sz="3200" dirty="0" err="1" smtClean="0">
                <a:solidFill>
                  <a:srgbClr val="FFFFFF"/>
                </a:solidFill>
              </a:rPr>
              <a:t>dataset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4000" y="457199"/>
            <a:ext cx="660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ES" sz="2800" dirty="0" smtClean="0"/>
          </a:p>
          <a:p>
            <a:pPr lvl="1"/>
            <a:r>
              <a:rPr lang="es-ES" sz="2800" dirty="0" smtClean="0"/>
              <a:t>El </a:t>
            </a:r>
            <a:r>
              <a:rPr lang="es-ES" sz="2800" dirty="0" err="1" smtClean="0"/>
              <a:t>dataset</a:t>
            </a:r>
            <a:r>
              <a:rPr lang="es-ES" sz="2800" dirty="0" smtClean="0"/>
              <a:t>  posee un total de 16,806,041 datos y 4 variables las cuales son: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accent1"/>
                </a:solidFill>
              </a:rPr>
              <a:t>Fecha: </a:t>
            </a:r>
            <a:r>
              <a:rPr lang="es-ES" sz="2800" dirty="0" smtClean="0"/>
              <a:t>Las fechas van desde 1964 hasta 2013.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accent1"/>
                </a:solidFill>
              </a:rPr>
              <a:t>Lenguaje: </a:t>
            </a:r>
            <a:r>
              <a:rPr lang="es-ES" sz="2800" dirty="0" smtClean="0"/>
              <a:t>posee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dirty="0" smtClean="0"/>
              <a:t>artículos en 67 lenguajes distintos.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accent1"/>
                </a:solidFill>
              </a:rPr>
              <a:t>Texto: </a:t>
            </a:r>
            <a:r>
              <a:rPr lang="es-ES" sz="2800" dirty="0" smtClean="0"/>
              <a:t>pueden ser párrafos o frases.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accent1"/>
                </a:solidFill>
              </a:rPr>
              <a:t>Fuente: </a:t>
            </a:r>
            <a:r>
              <a:rPr lang="es-ES" sz="2800" dirty="0" smtClean="0"/>
              <a:t>periódico donde se obtuvo  la información.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9332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6D5089DD-882D-4413-B8BF-4798BFD84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B78894-19E5-4916-B37E-B4A80B9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438" y="2500485"/>
            <a:ext cx="3920828" cy="1857030"/>
          </a:xfrm>
          <a:noFill/>
          <a:ln>
            <a:solidFill>
              <a:srgbClr val="FFFFFF"/>
            </a:solidFill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wrap="square" rtlCol="0">
            <a:noAutofit/>
          </a:bodyPr>
          <a:lstStyle/>
          <a:p>
            <a:pPr rtl="0"/>
            <a:r>
              <a:rPr lang="es-ES" sz="3200" dirty="0" smtClean="0">
                <a:solidFill>
                  <a:srgbClr val="FFFFFF"/>
                </a:solidFill>
              </a:rPr>
              <a:t>Pre-procesamiento del </a:t>
            </a:r>
            <a:r>
              <a:rPr lang="es-ES" sz="3200" dirty="0" err="1" smtClean="0">
                <a:solidFill>
                  <a:srgbClr val="FFFFFF"/>
                </a:solidFill>
              </a:rPr>
              <a:t>dataset</a:t>
            </a:r>
            <a:endParaRPr lang="es-ES" sz="3200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4000" y="457199"/>
            <a:ext cx="660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s-ES" sz="28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Se emplearon solamente los artículos en español.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Se descartaron los artículos que no tuvieran fecha.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Se descartaron las fuentes para el análisis. </a:t>
            </a:r>
          </a:p>
          <a:p>
            <a:pPr lvl="1"/>
            <a:r>
              <a:rPr lang="es-ES" sz="2800" dirty="0" smtClean="0"/>
              <a:t>El tamaño final del </a:t>
            </a:r>
            <a:r>
              <a:rPr lang="es-ES" sz="2800" dirty="0" err="1" smtClean="0"/>
              <a:t>dataset</a:t>
            </a:r>
            <a:r>
              <a:rPr lang="es-ES" sz="2800" dirty="0" smtClean="0"/>
              <a:t> fue de 389,620 artículos</a:t>
            </a:r>
            <a:endParaRPr lang="es-E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656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s-ES" dirty="0" smtClean="0">
                <a:solidFill>
                  <a:srgbClr val="FFFFFF"/>
                </a:solidFill>
              </a:rPr>
              <a:t>Limpieza de ruido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61467" y="626533"/>
            <a:ext cx="68410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chemeClr val="accent1"/>
                </a:solidFill>
              </a:rPr>
              <a:t>Lowercase</a:t>
            </a:r>
            <a:r>
              <a:rPr lang="es-ES" sz="2800" dirty="0" smtClean="0">
                <a:solidFill>
                  <a:schemeClr val="accent1"/>
                </a:solidFill>
              </a:rPr>
              <a:t>: </a:t>
            </a:r>
            <a:r>
              <a:rPr lang="es-ES" sz="2800" dirty="0" smtClean="0"/>
              <a:t>las mayúsculas se volvieron minúsculas</a:t>
            </a:r>
            <a:r>
              <a:rPr lang="es-GT" sz="2800" dirty="0" smtClean="0">
                <a:solidFill>
                  <a:schemeClr val="accent1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chemeClr val="accent1"/>
                </a:solidFill>
              </a:rPr>
              <a:t>Stopwords</a:t>
            </a:r>
            <a:r>
              <a:rPr lang="es-ES" sz="2800" dirty="0" smtClean="0">
                <a:solidFill>
                  <a:schemeClr val="accent1"/>
                </a:solidFill>
              </a:rPr>
              <a:t>: </a:t>
            </a:r>
            <a:r>
              <a:rPr lang="es-ES" sz="2800" dirty="0" smtClean="0"/>
              <a:t>se eliminaron las palabras que no tienen un significado por sí mismas.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chemeClr val="accent1"/>
                </a:solidFill>
              </a:rPr>
              <a:t>Stemming</a:t>
            </a:r>
            <a:r>
              <a:rPr lang="es-ES" sz="2800" dirty="0" smtClean="0">
                <a:solidFill>
                  <a:schemeClr val="accent1"/>
                </a:solidFill>
              </a:rPr>
              <a:t>:  </a:t>
            </a:r>
            <a:r>
              <a:rPr lang="es-ES" sz="2800" dirty="0" smtClean="0"/>
              <a:t>se redujeron las palabras a su raíz.</a:t>
            </a:r>
            <a:endParaRPr lang="es-E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rtl="0"/>
            <a:r>
              <a:rPr lang="es-ES" dirty="0" smtClean="0">
                <a:solidFill>
                  <a:srgbClr val="FFFFFF"/>
                </a:solidFill>
              </a:rPr>
              <a:t>Distribución de longitudes de los textos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408382"/>
            <a:ext cx="6181265" cy="60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6981E6A2-4656-4CFE-9BF4-39D81EE2CA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594153"/>
            <a:ext cx="4486656" cy="1231106"/>
          </a:xfrm>
          <a:noFill/>
          <a:ln>
            <a:solidFill>
              <a:schemeClr val="tx1"/>
            </a:solidFill>
          </a:ln>
          <a:effectLst>
            <a:glow rad="152400">
              <a:schemeClr val="tx1">
                <a:alpha val="13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rtl="0"/>
            <a:r>
              <a:rPr lang="es-ES" sz="3000" dirty="0" smtClean="0">
                <a:solidFill>
                  <a:schemeClr val="tx1"/>
                </a:solidFill>
              </a:rPr>
              <a:t>Empleo de algoritmos de</a:t>
            </a:r>
            <a:br>
              <a:rPr lang="es-ES" sz="3000" dirty="0" smtClean="0">
                <a:solidFill>
                  <a:schemeClr val="tx1"/>
                </a:solidFill>
              </a:rPr>
            </a:br>
            <a:r>
              <a:rPr lang="es-ES" sz="3000" dirty="0" smtClean="0">
                <a:solidFill>
                  <a:schemeClr val="tx1"/>
                </a:solidFill>
              </a:rPr>
              <a:t>ML </a:t>
            </a:r>
            <a:endParaRPr lang="es-ES" sz="3000" dirty="0">
              <a:solidFill>
                <a:schemeClr val="tx1"/>
              </a:solidFill>
            </a:endParaRPr>
          </a:p>
        </p:txBody>
      </p:sp>
      <p:pic>
        <p:nvPicPr>
          <p:cNvPr id="5" name="Imagen 4" descr="Números comerciales de finanzas">
            <a:extLst>
              <a:ext uri="{FF2B5EF4-FFF2-40B4-BE49-F238E27FC236}">
                <a16:creationId xmlns:a16="http://schemas.microsoft.com/office/drawing/2014/main" xmlns="" id="{112B9624-F8A1-4831-AE43-1D9E266CF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F70220-677A-411B-B416-94321A55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065" y="2614559"/>
            <a:ext cx="4451773" cy="1628891"/>
          </a:xfrm>
          <a:noFill/>
          <a:ln w="31750" cap="sq">
            <a:solidFill>
              <a:schemeClr val="bg1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 fontScale="90000"/>
          </a:bodyPr>
          <a:lstStyle/>
          <a:p>
            <a:pPr rtl="0"/>
            <a:r>
              <a:rPr lang="es-ES" dirty="0" smtClean="0">
                <a:solidFill>
                  <a:schemeClr val="bg1"/>
                </a:solidFill>
              </a:rPr>
              <a:t>Predicción de década de publicación del artículo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 descr="Mano con bolígrafo que apunta a números financieros">
            <a:extLst>
              <a:ext uri="{FF2B5EF4-FFF2-40B4-BE49-F238E27FC236}">
                <a16:creationId xmlns:a16="http://schemas.microsoft.com/office/drawing/2014/main" xmlns="" id="{AB2E0BE0-B684-4228-A4DF-58C8CAFFDF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5732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s-ES" dirty="0" smtClean="0">
                <a:solidFill>
                  <a:srgbClr val="FFFFFF"/>
                </a:solidFill>
              </a:rPr>
              <a:t>doc2vec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961467" y="626533"/>
            <a:ext cx="6841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Los artículos se proyectaron a un espacio vectorial de 64 dimensiones.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2207173"/>
            <a:ext cx="6496074" cy="314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ángulo 17">
            <a:extLst>
              <a:ext uri="{FF2B5EF4-FFF2-40B4-BE49-F238E27FC236}">
                <a16:creationId xmlns:a16="http://schemas.microsoft.com/office/drawing/2014/main" xmlns="" id="{93F0ADB5-A0B4-4B01-A8C4-FDC34CE22B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AA6D0FDE-0241-4C21-A720-A69475358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5115107-5DA3-4397-A1DA-67705DAE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 w="31750" cap="sq">
            <a:solidFill>
              <a:srgbClr val="FFFFFF"/>
            </a:solidFill>
            <a:miter lim="800000"/>
          </a:ln>
          <a:effectLst>
            <a:glow rad="152400">
              <a:schemeClr val="bg1">
                <a:alpha val="13000"/>
              </a:schemeClr>
            </a:glow>
          </a:effectLst>
        </p:spPr>
        <p:txBody>
          <a:bodyPr vert="horz" wrap="square" lIns="182880" tIns="182880" rIns="182880" bIns="182880" rtlCol="0" anchor="ctr">
            <a:normAutofit/>
          </a:bodyPr>
          <a:lstStyle/>
          <a:p>
            <a:pPr rtl="0"/>
            <a:r>
              <a:rPr lang="es-ES" dirty="0" smtClean="0">
                <a:solidFill>
                  <a:srgbClr val="FFFFFF"/>
                </a:solidFill>
              </a:rPr>
              <a:t>T-SNE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08" y="0"/>
            <a:ext cx="75410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quet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ED59B-F67D-4B99-A0A7-E5237FF5810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E17AD15-0DEB-4851-82A2-261C0413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736BCB-6CE4-414B-B2BE-1DA087E52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Diseño financiero</Template>
  <TotalTime>0</TotalTime>
  <Words>204</Words>
  <Application>Microsoft Office PowerPoint</Application>
  <PresentationFormat>Panorámica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Paquete</vt:lpstr>
      <vt:lpstr>Análisis de textos para el dataset “OLD NEWSPAPERS”</vt:lpstr>
      <vt:lpstr>Datos generales del dataset</vt:lpstr>
      <vt:lpstr>Pre-procesamiento del dataset</vt:lpstr>
      <vt:lpstr>Limpieza de ruido</vt:lpstr>
      <vt:lpstr>Distribución de longitudes de los textos</vt:lpstr>
      <vt:lpstr>Empleo de algoritmos de ML </vt:lpstr>
      <vt:lpstr>Predicción de década de publicación del artículo</vt:lpstr>
      <vt:lpstr>doc2vec</vt:lpstr>
      <vt:lpstr>T-SNE</vt:lpstr>
      <vt:lpstr>Detección de temas de los artículos Empleando LDA</vt:lpstr>
      <vt:lpstr>Técnicas de cuantificación de palabras</vt:lpstr>
      <vt:lpstr>Resultados de LDA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2021-06-03T20:02:14Z</dcterms:created>
  <dcterms:modified xsi:type="dcterms:W3CDTF">2021-06-04T01:30:47Z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