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7"/>
  </p:notesMasterIdLst>
  <p:sldIdLst>
    <p:sldId id="312" r:id="rId2"/>
    <p:sldId id="258" r:id="rId3"/>
    <p:sldId id="259" r:id="rId4"/>
    <p:sldId id="260" r:id="rId5"/>
    <p:sldId id="262" r:id="rId6"/>
    <p:sldId id="313" r:id="rId7"/>
    <p:sldId id="263" r:id="rId8"/>
    <p:sldId id="264" r:id="rId9"/>
    <p:sldId id="316" r:id="rId10"/>
    <p:sldId id="269" r:id="rId11"/>
    <p:sldId id="265" r:id="rId12"/>
    <p:sldId id="317" r:id="rId13"/>
    <p:sldId id="314" r:id="rId14"/>
    <p:sldId id="270" r:id="rId15"/>
    <p:sldId id="315" r:id="rId16"/>
    <p:sldId id="266" r:id="rId17"/>
    <p:sldId id="267" r:id="rId18"/>
    <p:sldId id="271" r:id="rId19"/>
    <p:sldId id="272" r:id="rId20"/>
    <p:sldId id="273" r:id="rId21"/>
    <p:sldId id="319" r:id="rId22"/>
    <p:sldId id="320" r:id="rId23"/>
    <p:sldId id="318" r:id="rId24"/>
    <p:sldId id="261" r:id="rId25"/>
    <p:sldId id="284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idact Gothic" panose="00000500000000000000" charset="0"/>
      <p:regular r:id="rId32"/>
    </p:embeddedFont>
    <p:embeddedFont>
      <p:font typeface="Julius Sans One" panose="02000000000000000000" charset="0"/>
      <p:regular r:id="rId33"/>
    </p:embeddedFont>
    <p:embeddedFont>
      <p:font typeface="Montserrat" panose="00000500000000000000" pitchFamily="50" charset="0"/>
      <p:regular r:id="rId34"/>
    </p:embeddedFont>
    <p:embeddedFont>
      <p:font typeface="Questrial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464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2E7EEC-F0F3-4891-9214-8FE4E885DFBD}">
  <a:tblStyle styleId="{DA2E7EEC-F0F3-4891-9214-8FE4E885DF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>
      <p:cViewPr>
        <p:scale>
          <a:sx n="100" d="100"/>
          <a:sy n="100" d="100"/>
        </p:scale>
        <p:origin x="691" y="216"/>
      </p:cViewPr>
      <p:guideLst>
        <p:guide pos="446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f6f6f201e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f6f6f201e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1249ffc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1249ffc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1249ffcf0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1249ffcf0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34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1249ffcf0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1249ffcf0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11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1249ffcf0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1249ffcf0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1249ffcf0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1249ffcf0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7074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1249ffcf0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a1249ffcf0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a1249ffcf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a1249ffcf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a1249ffcf0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a1249ffcf0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a1249ffcf0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a1249ffcf0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1249ffcf0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1249ffcf0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f6f6f201e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8f6f6f201e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1249ffcf0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1249ffcf0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971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1249ffcf0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1249ffcf0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403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87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1249ffcf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a1249ffcf0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a1249ffcf0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1249ffcf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f2cce1e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f2cce1e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a1249ffcf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a1249ffcf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1249ffc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1249ffc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726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1249ffcf0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1249ffcf0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784875" y="2098184"/>
            <a:ext cx="34236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4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151175" y="1032009"/>
            <a:ext cx="30573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127050" y="3320300"/>
            <a:ext cx="20814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 flipH="1">
            <a:off x="2814150" y="-1263000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/>
          <p:nvPr/>
        </p:nvSpPr>
        <p:spPr>
          <a:xfrm flipH="1">
            <a:off x="7919875" y="3825775"/>
            <a:ext cx="1296000" cy="1382400"/>
          </a:xfrm>
          <a:prstGeom prst="rtTriangl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5">
    <p:bg>
      <p:bgPr>
        <a:solidFill>
          <a:schemeClr val="accent5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4796125" y="-217575"/>
            <a:ext cx="4347900" cy="561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842850" y="539500"/>
            <a:ext cx="800100" cy="857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bg>
      <p:bgPr>
        <a:solidFill>
          <a:schemeClr val="accent5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1348225" y="695250"/>
            <a:ext cx="6572100" cy="375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 rot="10800000">
            <a:off x="3133650" y="-22775"/>
            <a:ext cx="2876700" cy="1295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517475" y="2351960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98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298450" algn="just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687950" y="15213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862450" y="3418086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424450" y="3659411"/>
            <a:ext cx="26397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 idx="2"/>
          </p:nvPr>
        </p:nvSpPr>
        <p:spPr>
          <a:xfrm>
            <a:off x="6525755" y="3418086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6087751" y="3659411"/>
            <a:ext cx="26397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4"/>
          </p:nvPr>
        </p:nvSpPr>
        <p:spPr>
          <a:xfrm>
            <a:off x="3690150" y="3418086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5"/>
          </p:nvPr>
        </p:nvSpPr>
        <p:spPr>
          <a:xfrm>
            <a:off x="3252148" y="3659411"/>
            <a:ext cx="26397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0">
    <p:bg>
      <p:bgPr>
        <a:solidFill>
          <a:schemeClr val="accent5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 rot="-5400000">
            <a:off x="5236050" y="1293550"/>
            <a:ext cx="3924900" cy="3891000"/>
          </a:xfrm>
          <a:prstGeom prst="rtTriangle">
            <a:avLst/>
          </a:pr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/>
          <p:nvPr/>
        </p:nvSpPr>
        <p:spPr>
          <a:xfrm rot="10800000" flipH="1">
            <a:off x="37875" y="150"/>
            <a:ext cx="9106200" cy="44697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/>
          <p:nvPr/>
        </p:nvSpPr>
        <p:spPr>
          <a:xfrm flipH="1">
            <a:off x="3580800" y="1387275"/>
            <a:ext cx="9554400" cy="4859700"/>
          </a:xfrm>
          <a:prstGeom prst="triangle">
            <a:avLst>
              <a:gd name="adj" fmla="val 494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ctrTitle"/>
          </p:nvPr>
        </p:nvSpPr>
        <p:spPr>
          <a:xfrm>
            <a:off x="1690800" y="1232050"/>
            <a:ext cx="57624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3058800" y="1873367"/>
            <a:ext cx="3026400" cy="9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6">
    <p:bg>
      <p:bgPr>
        <a:solidFill>
          <a:schemeClr val="accent5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42675" y="3508850"/>
            <a:ext cx="2379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021770" y="3508850"/>
            <a:ext cx="2379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3"/>
          </p:nvPr>
        </p:nvSpPr>
        <p:spPr>
          <a:xfrm>
            <a:off x="1865338" y="32482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/>
          </p:nvPr>
        </p:nvSpPr>
        <p:spPr>
          <a:xfrm>
            <a:off x="5144462" y="32482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 flipH="1">
            <a:off x="0" y="-36200"/>
            <a:ext cx="2292600" cy="2084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6053100" y="30648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7">
    <p:bg>
      <p:bgPr>
        <a:solidFill>
          <a:schemeClr val="accent5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1176825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1"/>
          </p:nvPr>
        </p:nvSpPr>
        <p:spPr>
          <a:xfrm>
            <a:off x="713225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2"/>
          </p:nvPr>
        </p:nvSpPr>
        <p:spPr>
          <a:xfrm>
            <a:off x="6468199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3"/>
          </p:nvPr>
        </p:nvSpPr>
        <p:spPr>
          <a:xfrm>
            <a:off x="6004683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 idx="4"/>
          </p:nvPr>
        </p:nvSpPr>
        <p:spPr>
          <a:xfrm>
            <a:off x="3822450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5"/>
          </p:nvPr>
        </p:nvSpPr>
        <p:spPr>
          <a:xfrm>
            <a:off x="3358950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/>
          <p:nvPr/>
        </p:nvSpPr>
        <p:spPr>
          <a:xfrm>
            <a:off x="3198450" y="3764666"/>
            <a:ext cx="2727900" cy="14163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8">
    <p:bg>
      <p:bgPr>
        <a:solidFill>
          <a:schemeClr val="accent5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2078825" y="4335775"/>
            <a:ext cx="52293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-519650" y="2386850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-738725" y="248210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21"/>
          <p:cNvSpPr/>
          <p:nvPr/>
        </p:nvSpPr>
        <p:spPr>
          <a:xfrm rot="10800000">
            <a:off x="67278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1" name="Google Shape;131;p21"/>
          <p:cNvSpPr/>
          <p:nvPr/>
        </p:nvSpPr>
        <p:spPr>
          <a:xfrm rot="10800000">
            <a:off x="509275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1">
    <p:bg>
      <p:bgPr>
        <a:solidFill>
          <a:schemeClr val="accent5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56375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713225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6528925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6305275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3752400" y="3553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3509250" y="3828005"/>
            <a:ext cx="2145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8">
    <p:bg>
      <p:bgPr>
        <a:solidFill>
          <a:schemeClr val="dk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/>
          <p:nvPr/>
        </p:nvSpPr>
        <p:spPr>
          <a:xfrm>
            <a:off x="4165600" y="2820426"/>
            <a:ext cx="8077200" cy="38757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9" name="Google Shape;209;p31"/>
          <p:cNvSpPr/>
          <p:nvPr/>
        </p:nvSpPr>
        <p:spPr>
          <a:xfrm rot="10800000">
            <a:off x="-1006525" y="-294700"/>
            <a:ext cx="4029300" cy="19335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713250" y="672738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80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xfrm>
            <a:off x="3068250" y="2129523"/>
            <a:ext cx="3007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2" name="Google Shape;212;p31"/>
          <p:cNvSpPr txBox="1"/>
          <p:nvPr/>
        </p:nvSpPr>
        <p:spPr>
          <a:xfrm>
            <a:off x="2483550" y="3392650"/>
            <a:ext cx="41769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1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3" name="Google Shape;213;p31"/>
          <p:cNvSpPr txBox="1">
            <a:spLocks noGrp="1"/>
          </p:cNvSpPr>
          <p:nvPr>
            <p:ph type="subTitle" idx="2"/>
          </p:nvPr>
        </p:nvSpPr>
        <p:spPr>
          <a:xfrm>
            <a:off x="3069175" y="1843125"/>
            <a:ext cx="30075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ITLE_AND_TWO_COLUMNS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833927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209273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554977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5930323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3588450" y="-22625"/>
            <a:ext cx="1967100" cy="885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/>
          <p:nvPr/>
        </p:nvSpPr>
        <p:spPr>
          <a:xfrm flipH="1">
            <a:off x="7024500" y="26006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3" name="Google Shape;33;p6"/>
          <p:cNvSpPr/>
          <p:nvPr/>
        </p:nvSpPr>
        <p:spPr>
          <a:xfrm flipH="1">
            <a:off x="7128800" y="2600625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4" name="Google Shape;34;p6"/>
          <p:cNvSpPr/>
          <p:nvPr/>
        </p:nvSpPr>
        <p:spPr>
          <a:xfrm rot="10800000" flipH="1">
            <a:off x="-7624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" name="Google Shape;35;p6"/>
          <p:cNvSpPr/>
          <p:nvPr/>
        </p:nvSpPr>
        <p:spPr>
          <a:xfrm rot="10800000" flipH="1">
            <a:off x="-168140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713225" y="2204605"/>
            <a:ext cx="38502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13225" y="923025"/>
            <a:ext cx="4220700" cy="9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05050" y="1840500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6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5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0" y="457200"/>
            <a:ext cx="9144000" cy="46863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/>
          <p:nvPr/>
        </p:nvSpPr>
        <p:spPr>
          <a:xfrm rot="5400000">
            <a:off x="-64425" y="64350"/>
            <a:ext cx="4243200" cy="4114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9"/>
          <p:cNvSpPr/>
          <p:nvPr/>
        </p:nvSpPr>
        <p:spPr>
          <a:xfrm rot="-5400000" flipH="1">
            <a:off x="4941700" y="26525"/>
            <a:ext cx="4364700" cy="4227600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ctrTitle"/>
          </p:nvPr>
        </p:nvSpPr>
        <p:spPr>
          <a:xfrm>
            <a:off x="1690800" y="2470300"/>
            <a:ext cx="5762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218725" y="3334300"/>
            <a:ext cx="47064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5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-50" y="5600"/>
            <a:ext cx="9144000" cy="5143500"/>
          </a:xfrm>
          <a:prstGeom prst="rect">
            <a:avLst/>
          </a:prstGeom>
          <a:solidFill>
            <a:schemeClr val="lt1">
              <a:alpha val="23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4312400" y="3669275"/>
            <a:ext cx="4886400" cy="105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4572000" y="3729575"/>
            <a:ext cx="38589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/>
          <p:nvPr/>
        </p:nvSpPr>
        <p:spPr>
          <a:xfrm rot="5400000">
            <a:off x="-341212" y="-788137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2" name="Google Shape;52;p10"/>
          <p:cNvSpPr/>
          <p:nvPr/>
        </p:nvSpPr>
        <p:spPr>
          <a:xfrm rot="5400000">
            <a:off x="-436462" y="-1007212"/>
            <a:ext cx="3405900" cy="3302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-169300" y="-64500"/>
            <a:ext cx="4451100" cy="527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13"/>
          <p:cNvCxnSpPr/>
          <p:nvPr/>
        </p:nvCxnSpPr>
        <p:spPr>
          <a:xfrm rot="10800000">
            <a:off x="-1604675" y="1624350"/>
            <a:ext cx="4819800" cy="4419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5690650" y="188322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2" hasCustomPrompt="1"/>
          </p:nvPr>
        </p:nvSpPr>
        <p:spPr>
          <a:xfrm>
            <a:off x="4810771" y="11640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3" hasCustomPrompt="1"/>
          </p:nvPr>
        </p:nvSpPr>
        <p:spPr>
          <a:xfrm>
            <a:off x="4810771" y="20319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/>
          </p:nvPr>
        </p:nvSpPr>
        <p:spPr>
          <a:xfrm>
            <a:off x="5690650" y="362827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5"/>
          </p:nvPr>
        </p:nvSpPr>
        <p:spPr>
          <a:xfrm>
            <a:off x="5690650" y="104400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5690650" y="276035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4810771" y="28804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8" hasCustomPrompt="1"/>
          </p:nvPr>
        </p:nvSpPr>
        <p:spPr>
          <a:xfrm>
            <a:off x="4810771" y="37483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5690650" y="13195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9"/>
          </p:nvPr>
        </p:nvSpPr>
        <p:spPr>
          <a:xfrm>
            <a:off x="5690650" y="30454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3"/>
          </p:nvPr>
        </p:nvSpPr>
        <p:spPr>
          <a:xfrm>
            <a:off x="5690650" y="21626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4"/>
          </p:nvPr>
        </p:nvSpPr>
        <p:spPr>
          <a:xfrm>
            <a:off x="5690650" y="39077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/>
          </p:nvPr>
        </p:nvSpPr>
        <p:spPr>
          <a:xfrm>
            <a:off x="713225" y="2198800"/>
            <a:ext cx="3416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5" r:id="rId14"/>
    <p:sldLayoutId id="2147483666" r:id="rId15"/>
    <p:sldLayoutId id="2147483667" r:id="rId16"/>
    <p:sldLayoutId id="2147483668" r:id="rId17"/>
    <p:sldLayoutId id="214748367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thezeppelin.org/big-data-una-nuova-risorsa-della-potenza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amvin.org/es/2020/04/06/una-doctora-consultora-de-la-organizacion-mundial-de-la-salud-hace-recomendaciones-a-los-vicencianos-sobre-la-pandemia-actual/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hyperlink" Target="http://www.nosinmishijos.com/2017/03/el-ideal-de-mujer-de-una-adolescente-d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mond 10">
            <a:extLst>
              <a:ext uri="{FF2B5EF4-FFF2-40B4-BE49-F238E27FC236}">
                <a16:creationId xmlns:a16="http://schemas.microsoft.com/office/drawing/2014/main" id="{F98AFC32-7F02-43CB-8485-44B6B2E13FCA}"/>
              </a:ext>
            </a:extLst>
          </p:cNvPr>
          <p:cNvSpPr/>
          <p:nvPr/>
        </p:nvSpPr>
        <p:spPr>
          <a:xfrm>
            <a:off x="4128704" y="509588"/>
            <a:ext cx="3248025" cy="3248025"/>
          </a:xfrm>
          <a:prstGeom prst="diamond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3965320" y="48480"/>
            <a:ext cx="5139812" cy="513981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109F2C-FA85-4317-916E-0B4E5F44B020}"/>
              </a:ext>
            </a:extLst>
          </p:cNvPr>
          <p:cNvCxnSpPr>
            <a:cxnSpLocks/>
          </p:cNvCxnSpPr>
          <p:nvPr/>
        </p:nvCxnSpPr>
        <p:spPr>
          <a:xfrm>
            <a:off x="1" y="2133600"/>
            <a:ext cx="9143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FAA3927-C37E-494D-8BDF-527955E5174E}"/>
              </a:ext>
            </a:extLst>
          </p:cNvPr>
          <p:cNvSpPr/>
          <p:nvPr/>
        </p:nvSpPr>
        <p:spPr>
          <a:xfrm rot="5400000" flipH="1">
            <a:off x="0" y="4029075"/>
            <a:ext cx="1114425" cy="1114425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EFB15-FA52-4367-BCB9-66BC78D94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9"/>
          <a:stretch/>
        </p:blipFill>
        <p:spPr>
          <a:xfrm>
            <a:off x="4543233" y="428625"/>
            <a:ext cx="3409950" cy="3409950"/>
          </a:xfrm>
          <a:custGeom>
            <a:avLst/>
            <a:gdLst>
              <a:gd name="connsiteX0" fmla="*/ 2273300 w 4546600"/>
              <a:gd name="connsiteY0" fmla="*/ 0 h 4546600"/>
              <a:gd name="connsiteX1" fmla="*/ 4546600 w 4546600"/>
              <a:gd name="connsiteY1" fmla="*/ 2273300 h 4546600"/>
              <a:gd name="connsiteX2" fmla="*/ 2273300 w 4546600"/>
              <a:gd name="connsiteY2" fmla="*/ 4546600 h 4546600"/>
              <a:gd name="connsiteX3" fmla="*/ 0 w 4546600"/>
              <a:gd name="connsiteY3" fmla="*/ 22733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600" h="4546600">
                <a:moveTo>
                  <a:pt x="2273300" y="0"/>
                </a:moveTo>
                <a:lnTo>
                  <a:pt x="4546600" y="2273300"/>
                </a:lnTo>
                <a:lnTo>
                  <a:pt x="2273300" y="4546600"/>
                </a:lnTo>
                <a:lnTo>
                  <a:pt x="0" y="2273300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B34CAC-2B52-47E8-9B57-E3B791389FE1}"/>
              </a:ext>
            </a:extLst>
          </p:cNvPr>
          <p:cNvSpPr/>
          <p:nvPr/>
        </p:nvSpPr>
        <p:spPr>
          <a:xfrm>
            <a:off x="7543800" y="192881"/>
            <a:ext cx="1600200" cy="4714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1F35E-9892-4FEF-BD72-1351948704E9}"/>
              </a:ext>
            </a:extLst>
          </p:cNvPr>
          <p:cNvSpPr txBox="1"/>
          <p:nvPr/>
        </p:nvSpPr>
        <p:spPr>
          <a:xfrm>
            <a:off x="557213" y="2411335"/>
            <a:ext cx="4562475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50" b="1" dirty="0">
                <a:latin typeface="+mj-lt"/>
              </a:rPr>
              <a:t>GENDER </a:t>
            </a:r>
            <a:r>
              <a:rPr lang="en-US" sz="4050" dirty="0">
                <a:latin typeface="+mj-lt"/>
              </a:rPr>
              <a:t>GAP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7CFD82-E86B-4261-9469-377E92B8D299}"/>
              </a:ext>
            </a:extLst>
          </p:cNvPr>
          <p:cNvSpPr txBox="1"/>
          <p:nvPr/>
        </p:nvSpPr>
        <p:spPr>
          <a:xfrm>
            <a:off x="557213" y="3115375"/>
            <a:ext cx="45624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/>
              <a:t>Una </a:t>
            </a:r>
            <a:r>
              <a:rPr lang="en-US" sz="1800" dirty="0" err="1"/>
              <a:t>problemática</a:t>
            </a:r>
            <a:r>
              <a:rPr lang="en-US" sz="1800" dirty="0"/>
              <a:t> del </a:t>
            </a:r>
            <a:r>
              <a:rPr lang="en-US" sz="1800" dirty="0" err="1"/>
              <a:t>siglo</a:t>
            </a:r>
            <a:r>
              <a:rPr lang="en-US" sz="1800" dirty="0"/>
              <a:t> XXI</a:t>
            </a:r>
          </a:p>
        </p:txBody>
      </p:sp>
    </p:spTree>
    <p:extLst>
      <p:ext uri="{BB962C8B-B14F-4D97-AF65-F5344CB8AC3E}">
        <p14:creationId xmlns:p14="http://schemas.microsoft.com/office/powerpoint/2010/main" val="417733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Análisis Exploratorio</a:t>
            </a:r>
            <a:endParaRPr b="1" dirty="0"/>
          </a:p>
        </p:txBody>
      </p:sp>
      <p:cxnSp>
        <p:nvCxnSpPr>
          <p:cNvPr id="372" name="Google Shape;372;p49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Imagen 10" descr="Mapa&#10;&#10;Descripción generada automáticamente con confianza media">
            <a:extLst>
              <a:ext uri="{FF2B5EF4-FFF2-40B4-BE49-F238E27FC236}">
                <a16:creationId xmlns:a16="http://schemas.microsoft.com/office/drawing/2014/main" id="{51128982-509B-45EA-96DC-F9AF1DBE6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2" b="89834" l="2267" r="95733">
                        <a14:foregroundMark x1="17267" y1="44177" x2="18733" y2="47227"/>
                        <a14:foregroundMark x1="5933" y1="35490" x2="5933" y2="35490"/>
                        <a14:foregroundMark x1="27600" y1="12200" x2="24333" y2="17652"/>
                        <a14:foregroundMark x1="18533" y1="23198" x2="18933" y2="25693"/>
                        <a14:foregroundMark x1="17467" y1="18669" x2="18200" y2="18484"/>
                        <a14:foregroundMark x1="3600" y1="34935" x2="2333" y2="37985"/>
                        <a14:foregroundMark x1="5000" y1="40665" x2="5000" y2="40665"/>
                        <a14:foregroundMark x1="5000" y1="40665" x2="5933" y2="40665"/>
                        <a14:foregroundMark x1="6467" y1="41220" x2="4467" y2="36414"/>
                        <a14:foregroundMark x1="31000" y1="74492" x2="31000" y2="74492"/>
                        <a14:foregroundMark x1="28867" y1="60444" x2="28867" y2="60444"/>
                        <a14:foregroundMark x1="4467" y1="60166" x2="4467" y2="60166"/>
                        <a14:foregroundMark x1="4467" y1="60166" x2="4467" y2="60166"/>
                        <a14:foregroundMark x1="27733" y1="59982" x2="25933" y2="62200"/>
                        <a14:foregroundMark x1="85867" y1="78466" x2="85867" y2="78466"/>
                        <a14:foregroundMark x1="94867" y1="33919" x2="94867" y2="33919"/>
                        <a14:foregroundMark x1="92867" y1="34473" x2="92867" y2="34473"/>
                        <a14:foregroundMark x1="86400" y1="22458" x2="86400" y2="22458"/>
                        <a14:foregroundMark x1="74467" y1="15434" x2="74467" y2="15434"/>
                        <a14:foregroundMark x1="75933" y1="18946" x2="75933" y2="18946"/>
                        <a14:foregroundMark x1="85867" y1="24214" x2="85867" y2="24214"/>
                        <a14:foregroundMark x1="63800" y1="12200" x2="63800" y2="12200"/>
                        <a14:foregroundMark x1="60733" y1="14233" x2="60733" y2="14233"/>
                        <a14:foregroundMark x1="64400" y1="12939" x2="64400" y2="12939"/>
                        <a14:foregroundMark x1="63267" y1="13401" x2="63267" y2="13401"/>
                        <a14:foregroundMark x1="63133" y1="14972" x2="61333" y2="13956"/>
                        <a14:foregroundMark x1="62733" y1="26155" x2="62733" y2="26155"/>
                        <a14:foregroundMark x1="42400" y1="35213" x2="42400" y2="35213"/>
                        <a14:foregroundMark x1="46667" y1="43993" x2="46667" y2="43993"/>
                        <a14:foregroundMark x1="79333" y1="69501" x2="79333" y2="69501"/>
                        <a14:foregroundMark x1="75733" y1="69686" x2="75733" y2="69686"/>
                        <a14:foregroundMark x1="74867" y1="67006" x2="74867" y2="67006"/>
                        <a14:foregroundMark x1="78467" y1="67006" x2="78467" y2="67006"/>
                        <a14:foregroundMark x1="84933" y1="68484" x2="85467" y2="69963"/>
                        <a14:foregroundMark x1="86933" y1="69501" x2="84733" y2="68669"/>
                        <a14:foregroundMark x1="80267" y1="64233" x2="80267" y2="64233"/>
                        <a14:foregroundMark x1="86400" y1="71442" x2="86400" y2="71442"/>
                        <a14:foregroundMark x1="94867" y1="86969" x2="94867" y2="86969"/>
                        <a14:foregroundMark x1="93600" y1="87431" x2="93600" y2="87431"/>
                        <a14:foregroundMark x1="95733" y1="84473" x2="95733" y2="84473"/>
                        <a14:foregroundMark x1="35867" y1="15989" x2="35867" y2="15989"/>
                        <a14:foregroundMark x1="18733" y1="19409" x2="18733" y2="19409"/>
                        <a14:foregroundMark x1="20333" y1="18484" x2="20333" y2="18484"/>
                        <a14:foregroundMark x1="19800" y1="16913" x2="19800" y2="16913"/>
                        <a14:foregroundMark x1="16200" y1="19409" x2="16200" y2="19409"/>
                        <a14:foregroundMark x1="46000" y1="44455" x2="46000" y2="44455"/>
                        <a14:foregroundMark x1="46533" y1="44917" x2="46533" y2="44917"/>
                        <a14:foregroundMark x1="45067" y1="45194" x2="45067" y2="45194"/>
                        <a14:foregroundMark x1="59533" y1="74954" x2="59533" y2="74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203" y="771741"/>
            <a:ext cx="5989194" cy="43202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>
            <a:spLocks noGrp="1"/>
          </p:cNvSpPr>
          <p:nvPr>
            <p:ph type="ctrTitle"/>
          </p:nvPr>
        </p:nvSpPr>
        <p:spPr>
          <a:xfrm>
            <a:off x="1741200" y="1102450"/>
            <a:ext cx="57624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Gender equality at home survey</a:t>
            </a:r>
          </a:p>
        </p:txBody>
      </p:sp>
      <p:sp>
        <p:nvSpPr>
          <p:cNvPr id="320" name="Google Shape;320;p45"/>
          <p:cNvSpPr txBox="1">
            <a:spLocks noGrp="1"/>
          </p:cNvSpPr>
          <p:nvPr>
            <p:ph type="subTitle" idx="1"/>
          </p:nvPr>
        </p:nvSpPr>
        <p:spPr>
          <a:xfrm>
            <a:off x="3058800" y="1873367"/>
            <a:ext cx="3026400" cy="9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Conozcamos qué nos dice esta data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321" name="Google Shape;321;p45"/>
          <p:cNvCxnSpPr/>
          <p:nvPr/>
        </p:nvCxnSpPr>
        <p:spPr>
          <a:xfrm>
            <a:off x="4248450" y="186143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Análisis Exploratorio</a:t>
            </a:r>
            <a:endParaRPr b="1" dirty="0"/>
          </a:p>
        </p:txBody>
      </p:sp>
      <p:sp>
        <p:nvSpPr>
          <p:cNvPr id="367" name="Google Shape;367;p49"/>
          <p:cNvSpPr txBox="1">
            <a:spLocks noGrp="1"/>
          </p:cNvSpPr>
          <p:nvPr>
            <p:ph type="subTitle" idx="1"/>
          </p:nvPr>
        </p:nvSpPr>
        <p:spPr>
          <a:xfrm>
            <a:off x="3456275" y="4272213"/>
            <a:ext cx="2379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Distribución por región</a:t>
            </a:r>
            <a:endParaRPr dirty="0"/>
          </a:p>
        </p:txBody>
      </p:sp>
      <p:cxnSp>
        <p:nvCxnSpPr>
          <p:cNvPr id="372" name="Google Shape;372;p49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7B309A5-919D-4111-BB97-F3F336F0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35" y="1035925"/>
            <a:ext cx="6731356" cy="27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9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"/>
          <p:cNvSpPr txBox="1">
            <a:spLocks noGrp="1"/>
          </p:cNvSpPr>
          <p:nvPr>
            <p:ph type="subTitle" idx="1"/>
          </p:nvPr>
        </p:nvSpPr>
        <p:spPr>
          <a:xfrm>
            <a:off x="713225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cold place</a:t>
            </a:r>
            <a:endParaRPr/>
          </a:p>
        </p:txBody>
      </p:sp>
      <p:sp>
        <p:nvSpPr>
          <p:cNvPr id="378" name="Google Shape;378;p50"/>
          <p:cNvSpPr txBox="1">
            <a:spLocks noGrp="1"/>
          </p:cNvSpPr>
          <p:nvPr>
            <p:ph type="subTitle" idx="3"/>
          </p:nvPr>
        </p:nvSpPr>
        <p:spPr>
          <a:xfrm>
            <a:off x="6004683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a gas giant and the biggest planet </a:t>
            </a:r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title"/>
          </p:nvPr>
        </p:nvSpPr>
        <p:spPr>
          <a:xfrm>
            <a:off x="1176825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Basic</a:t>
            </a:r>
            <a:endParaRPr dirty="0"/>
          </a:p>
        </p:txBody>
      </p:sp>
      <p:sp>
        <p:nvSpPr>
          <p:cNvPr id="380" name="Google Shape;380;p50"/>
          <p:cNvSpPr txBox="1">
            <a:spLocks noGrp="1"/>
          </p:cNvSpPr>
          <p:nvPr>
            <p:ph type="title" idx="2"/>
          </p:nvPr>
        </p:nvSpPr>
        <p:spPr>
          <a:xfrm>
            <a:off x="6468199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</a:t>
            </a:r>
            <a:endParaRPr/>
          </a:p>
        </p:txBody>
      </p:sp>
      <p:sp>
        <p:nvSpPr>
          <p:cNvPr id="381" name="Google Shape;381;p50"/>
          <p:cNvSpPr txBox="1">
            <a:spLocks noGrp="1"/>
          </p:cNvSpPr>
          <p:nvPr>
            <p:ph type="title" idx="4"/>
          </p:nvPr>
        </p:nvSpPr>
        <p:spPr>
          <a:xfrm>
            <a:off x="3822450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</a:t>
            </a:r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subTitle" idx="5"/>
          </p:nvPr>
        </p:nvSpPr>
        <p:spPr>
          <a:xfrm>
            <a:off x="3358950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composed mostly of hydrogen and helium</a:t>
            </a:r>
            <a:endParaRPr/>
          </a:p>
        </p:txBody>
      </p:sp>
      <p:cxnSp>
        <p:nvCxnSpPr>
          <p:cNvPr id="383" name="Google Shape;383;p50"/>
          <p:cNvCxnSpPr/>
          <p:nvPr/>
        </p:nvCxnSpPr>
        <p:spPr>
          <a:xfrm>
            <a:off x="3249964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50"/>
          <p:cNvCxnSpPr/>
          <p:nvPr/>
        </p:nvCxnSpPr>
        <p:spPr>
          <a:xfrm>
            <a:off x="5896826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5" name="Google Shape;385;p50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entorno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386" name="Google Shape;386;p50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163686C-AF80-4398-9AA8-38D3FDD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50" y="1104800"/>
            <a:ext cx="9144000" cy="32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"/>
          <p:cNvSpPr txBox="1">
            <a:spLocks noGrp="1"/>
          </p:cNvSpPr>
          <p:nvPr>
            <p:ph type="subTitle" idx="1"/>
          </p:nvPr>
        </p:nvSpPr>
        <p:spPr>
          <a:xfrm>
            <a:off x="713225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cold place</a:t>
            </a:r>
            <a:endParaRPr/>
          </a:p>
        </p:txBody>
      </p:sp>
      <p:sp>
        <p:nvSpPr>
          <p:cNvPr id="378" name="Google Shape;378;p50"/>
          <p:cNvSpPr txBox="1">
            <a:spLocks noGrp="1"/>
          </p:cNvSpPr>
          <p:nvPr>
            <p:ph type="subTitle" idx="3"/>
          </p:nvPr>
        </p:nvSpPr>
        <p:spPr>
          <a:xfrm>
            <a:off x="6004683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a gas giant and the biggest planet </a:t>
            </a:r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title"/>
          </p:nvPr>
        </p:nvSpPr>
        <p:spPr>
          <a:xfrm>
            <a:off x="1176825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Basic</a:t>
            </a:r>
            <a:endParaRPr dirty="0"/>
          </a:p>
        </p:txBody>
      </p:sp>
      <p:sp>
        <p:nvSpPr>
          <p:cNvPr id="380" name="Google Shape;380;p50"/>
          <p:cNvSpPr txBox="1">
            <a:spLocks noGrp="1"/>
          </p:cNvSpPr>
          <p:nvPr>
            <p:ph type="title" idx="2"/>
          </p:nvPr>
        </p:nvSpPr>
        <p:spPr>
          <a:xfrm>
            <a:off x="6468199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</a:t>
            </a:r>
            <a:endParaRPr/>
          </a:p>
        </p:txBody>
      </p:sp>
      <p:sp>
        <p:nvSpPr>
          <p:cNvPr id="381" name="Google Shape;381;p50"/>
          <p:cNvSpPr txBox="1">
            <a:spLocks noGrp="1"/>
          </p:cNvSpPr>
          <p:nvPr>
            <p:ph type="title" idx="4"/>
          </p:nvPr>
        </p:nvSpPr>
        <p:spPr>
          <a:xfrm>
            <a:off x="3822450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</a:t>
            </a:r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subTitle" idx="5"/>
          </p:nvPr>
        </p:nvSpPr>
        <p:spPr>
          <a:xfrm>
            <a:off x="3358950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composed mostly of hydrogen and helium</a:t>
            </a:r>
            <a:endParaRPr/>
          </a:p>
        </p:txBody>
      </p:sp>
      <p:cxnSp>
        <p:nvCxnSpPr>
          <p:cNvPr id="383" name="Google Shape;383;p50"/>
          <p:cNvCxnSpPr/>
          <p:nvPr/>
        </p:nvCxnSpPr>
        <p:spPr>
          <a:xfrm>
            <a:off x="3249964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50"/>
          <p:cNvCxnSpPr/>
          <p:nvPr/>
        </p:nvCxnSpPr>
        <p:spPr>
          <a:xfrm>
            <a:off x="5896826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5" name="Google Shape;385;p50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OPORTUNIDADES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386" name="Google Shape;386;p50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D3EA197C-888C-43CD-BB82-EED7F23D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22" y="1613801"/>
            <a:ext cx="8127155" cy="22256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389559B-4064-4000-AFDB-285E5ACCA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53" t="39085" r="14573" b="41769"/>
          <a:stretch/>
        </p:blipFill>
        <p:spPr>
          <a:xfrm>
            <a:off x="6693495" y="2905190"/>
            <a:ext cx="761682" cy="47813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583180-0151-4E0A-BF4C-E1C8F08B6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14" t="59488" r="14712" b="26184"/>
          <a:stretch/>
        </p:blipFill>
        <p:spPr>
          <a:xfrm>
            <a:off x="6696923" y="2352535"/>
            <a:ext cx="756354" cy="3235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A42ADA6-8F60-4489-9C1D-BBC17BF15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53" t="75450" r="14573" b="20974"/>
          <a:stretch/>
        </p:blipFill>
        <p:spPr>
          <a:xfrm>
            <a:off x="6690063" y="2776819"/>
            <a:ext cx="763213" cy="8146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AC840B6-FD01-4D9C-9770-D21678FCE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1" t="33886" r="14545" b="61558"/>
          <a:stretch/>
        </p:blipFill>
        <p:spPr>
          <a:xfrm>
            <a:off x="6693494" y="2678387"/>
            <a:ext cx="756353" cy="1028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"/>
          <p:cNvSpPr txBox="1">
            <a:spLocks noGrp="1"/>
          </p:cNvSpPr>
          <p:nvPr>
            <p:ph type="subTitle" idx="1"/>
          </p:nvPr>
        </p:nvSpPr>
        <p:spPr>
          <a:xfrm>
            <a:off x="713225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cold place</a:t>
            </a:r>
            <a:endParaRPr/>
          </a:p>
        </p:txBody>
      </p:sp>
      <p:sp>
        <p:nvSpPr>
          <p:cNvPr id="378" name="Google Shape;378;p50"/>
          <p:cNvSpPr txBox="1">
            <a:spLocks noGrp="1"/>
          </p:cNvSpPr>
          <p:nvPr>
            <p:ph type="subTitle" idx="3"/>
          </p:nvPr>
        </p:nvSpPr>
        <p:spPr>
          <a:xfrm>
            <a:off x="6004683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a gas giant and the biggest planet </a:t>
            </a:r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title"/>
          </p:nvPr>
        </p:nvSpPr>
        <p:spPr>
          <a:xfrm>
            <a:off x="1176825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Basic</a:t>
            </a:r>
            <a:endParaRPr dirty="0"/>
          </a:p>
        </p:txBody>
      </p:sp>
      <p:sp>
        <p:nvSpPr>
          <p:cNvPr id="380" name="Google Shape;380;p50"/>
          <p:cNvSpPr txBox="1">
            <a:spLocks noGrp="1"/>
          </p:cNvSpPr>
          <p:nvPr>
            <p:ph type="title" idx="2"/>
          </p:nvPr>
        </p:nvSpPr>
        <p:spPr>
          <a:xfrm>
            <a:off x="6468199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</a:t>
            </a:r>
            <a:endParaRPr/>
          </a:p>
        </p:txBody>
      </p:sp>
      <p:sp>
        <p:nvSpPr>
          <p:cNvPr id="381" name="Google Shape;381;p50"/>
          <p:cNvSpPr txBox="1">
            <a:spLocks noGrp="1"/>
          </p:cNvSpPr>
          <p:nvPr>
            <p:ph type="title" idx="4"/>
          </p:nvPr>
        </p:nvSpPr>
        <p:spPr>
          <a:xfrm>
            <a:off x="3822450" y="2158150"/>
            <a:ext cx="14991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</a:t>
            </a:r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subTitle" idx="5"/>
          </p:nvPr>
        </p:nvSpPr>
        <p:spPr>
          <a:xfrm>
            <a:off x="3358950" y="2459250"/>
            <a:ext cx="2426100" cy="7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composed mostly of hydrogen and helium</a:t>
            </a:r>
            <a:endParaRPr/>
          </a:p>
        </p:txBody>
      </p:sp>
      <p:cxnSp>
        <p:nvCxnSpPr>
          <p:cNvPr id="383" name="Google Shape;383;p50"/>
          <p:cNvCxnSpPr/>
          <p:nvPr/>
        </p:nvCxnSpPr>
        <p:spPr>
          <a:xfrm>
            <a:off x="3249964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50"/>
          <p:cNvCxnSpPr/>
          <p:nvPr/>
        </p:nvCxnSpPr>
        <p:spPr>
          <a:xfrm>
            <a:off x="5896826" y="1813000"/>
            <a:ext cx="0" cy="2225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5" name="Google Shape;385;p50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expenses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386" name="Google Shape;386;p50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E943D97-6AA8-49D9-B55E-5F6EB4AD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1" y="1202329"/>
            <a:ext cx="9144000" cy="25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9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6"/>
          <p:cNvPicPr preferRelativeResize="0"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400" r="19400"/>
          <a:stretch/>
        </p:blipFill>
        <p:spPr>
          <a:xfrm>
            <a:off x="3550749" y="0"/>
            <a:ext cx="55962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6"/>
          <p:cNvSpPr/>
          <p:nvPr/>
        </p:nvSpPr>
        <p:spPr>
          <a:xfrm>
            <a:off x="3341412" y="0"/>
            <a:ext cx="5941735" cy="5143500"/>
          </a:xfrm>
          <a:prstGeom prst="rect">
            <a:avLst/>
          </a:prstGeom>
          <a:solidFill>
            <a:schemeClr val="lt1">
              <a:alpha val="23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6"/>
          <p:cNvSpPr/>
          <p:nvPr/>
        </p:nvSpPr>
        <p:spPr>
          <a:xfrm>
            <a:off x="-133250" y="662550"/>
            <a:ext cx="5747400" cy="251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title"/>
          </p:nvPr>
        </p:nvSpPr>
        <p:spPr>
          <a:xfrm>
            <a:off x="713225" y="923025"/>
            <a:ext cx="4220700" cy="9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/>
              <a:t>MERGING DATA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0" name="Google Shape;330;p46"/>
          <p:cNvSpPr txBox="1">
            <a:spLocks noGrp="1"/>
          </p:cNvSpPr>
          <p:nvPr>
            <p:ph type="body" idx="1"/>
          </p:nvPr>
        </p:nvSpPr>
        <p:spPr>
          <a:xfrm>
            <a:off x="713225" y="2204605"/>
            <a:ext cx="38502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GT" dirty="0"/>
              <a:t>Se depura la data para estructurar los modelos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331" name="Google Shape;331;p46"/>
          <p:cNvCxnSpPr/>
          <p:nvPr/>
        </p:nvCxnSpPr>
        <p:spPr>
          <a:xfrm>
            <a:off x="817621" y="21171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>
            <a:spLocks noGrp="1"/>
          </p:cNvSpPr>
          <p:nvPr>
            <p:ph type="title"/>
          </p:nvPr>
        </p:nvSpPr>
        <p:spPr>
          <a:xfrm>
            <a:off x="805050" y="1840500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REGRESIÓN LINEAL</a:t>
            </a:r>
            <a:endParaRPr dirty="0"/>
          </a:p>
        </p:txBody>
      </p:sp>
      <p:cxnSp>
        <p:nvCxnSpPr>
          <p:cNvPr id="337" name="Google Shape;337;p47"/>
          <p:cNvCxnSpPr/>
          <p:nvPr/>
        </p:nvCxnSpPr>
        <p:spPr>
          <a:xfrm>
            <a:off x="2785750" y="3053395"/>
            <a:ext cx="347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Resultados</a:t>
            </a:r>
            <a:endParaRPr b="1" dirty="0"/>
          </a:p>
        </p:txBody>
      </p:sp>
      <p:sp>
        <p:nvSpPr>
          <p:cNvPr id="392" name="Google Shape;392;p51"/>
          <p:cNvSpPr/>
          <p:nvPr/>
        </p:nvSpPr>
        <p:spPr>
          <a:xfrm>
            <a:off x="3710939" y="1337900"/>
            <a:ext cx="4599861" cy="1443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1"/>
          <p:cNvSpPr txBox="1"/>
          <p:nvPr/>
        </p:nvSpPr>
        <p:spPr>
          <a:xfrm>
            <a:off x="1088428" y="1214928"/>
            <a:ext cx="1784312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Indicadores</a:t>
            </a:r>
            <a:endParaRPr sz="1800" b="1" dirty="0">
              <a:solidFill>
                <a:schemeClr val="dk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sp>
        <p:nvSpPr>
          <p:cNvPr id="402" name="Google Shape;402;p51"/>
          <p:cNvSpPr txBox="1"/>
          <p:nvPr/>
        </p:nvSpPr>
        <p:spPr>
          <a:xfrm>
            <a:off x="1081950" y="1552105"/>
            <a:ext cx="12978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R-cuadrado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8" name="Google Shape;408;p51"/>
          <p:cNvSpPr/>
          <p:nvPr/>
        </p:nvSpPr>
        <p:spPr>
          <a:xfrm flipH="1">
            <a:off x="884092" y="1345968"/>
            <a:ext cx="163200" cy="163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62D"/>
                </a:solidFill>
              </a:rPr>
              <a:t> </a:t>
            </a:r>
            <a:endParaRPr>
              <a:solidFill>
                <a:srgbClr val="1D262D"/>
              </a:solidFill>
            </a:endParaRPr>
          </a:p>
        </p:txBody>
      </p:sp>
      <p:sp>
        <p:nvSpPr>
          <p:cNvPr id="409" name="Google Shape;409;p51"/>
          <p:cNvSpPr/>
          <p:nvPr/>
        </p:nvSpPr>
        <p:spPr>
          <a:xfrm flipH="1">
            <a:off x="884092" y="2461557"/>
            <a:ext cx="163200" cy="163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62D"/>
                </a:solidFill>
              </a:rPr>
              <a:t> </a:t>
            </a:r>
            <a:endParaRPr>
              <a:solidFill>
                <a:srgbClr val="1D262D"/>
              </a:solidFill>
            </a:endParaRPr>
          </a:p>
        </p:txBody>
      </p:sp>
      <p:sp>
        <p:nvSpPr>
          <p:cNvPr id="410" name="Google Shape;410;p51"/>
          <p:cNvSpPr/>
          <p:nvPr/>
        </p:nvSpPr>
        <p:spPr>
          <a:xfrm flipH="1">
            <a:off x="884092" y="3603957"/>
            <a:ext cx="163200" cy="1632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62D"/>
                </a:solidFill>
              </a:rPr>
              <a:t> </a:t>
            </a:r>
            <a:endParaRPr>
              <a:solidFill>
                <a:srgbClr val="1D262D"/>
              </a:solidFill>
            </a:endParaRPr>
          </a:p>
        </p:txBody>
      </p:sp>
      <p:sp>
        <p:nvSpPr>
          <p:cNvPr id="413" name="Google Shape;413;p51"/>
          <p:cNvSpPr txBox="1"/>
          <p:nvPr/>
        </p:nvSpPr>
        <p:spPr>
          <a:xfrm>
            <a:off x="4774975" y="1472075"/>
            <a:ext cx="6471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rPr>
              <a:t>90%</a:t>
            </a:r>
            <a:endParaRPr sz="1800" b="1">
              <a:solidFill>
                <a:schemeClr val="dk1"/>
              </a:solidFill>
              <a:latin typeface="Julius Sans One"/>
              <a:ea typeface="Julius Sans One"/>
              <a:cs typeface="Julius Sans One"/>
              <a:sym typeface="Julius Sans One"/>
            </a:endParaRPr>
          </a:p>
        </p:txBody>
      </p:sp>
      <p:cxnSp>
        <p:nvCxnSpPr>
          <p:cNvPr id="415" name="Google Shape;415;p51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F72D91ED-4437-4C48-9B7D-4CCDBB98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60" y="1401008"/>
            <a:ext cx="4468418" cy="131718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ECBCBCB-BC8A-4E83-B4EF-D9338149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89" y="2304097"/>
            <a:ext cx="2676525" cy="2486025"/>
          </a:xfrm>
          <a:prstGeom prst="rect">
            <a:avLst/>
          </a:prstGeom>
        </p:spPr>
      </p:pic>
      <p:sp>
        <p:nvSpPr>
          <p:cNvPr id="29" name="Google Shape;392;p51">
            <a:extLst>
              <a:ext uri="{FF2B5EF4-FFF2-40B4-BE49-F238E27FC236}">
                <a16:creationId xmlns:a16="http://schemas.microsoft.com/office/drawing/2014/main" id="{989B2FAC-D7BB-4E6F-A3A1-F24492F694D0}"/>
              </a:ext>
            </a:extLst>
          </p:cNvPr>
          <p:cNvSpPr/>
          <p:nvPr/>
        </p:nvSpPr>
        <p:spPr>
          <a:xfrm>
            <a:off x="685304" y="2250167"/>
            <a:ext cx="2736493" cy="259388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2"/>
          <p:cNvSpPr txBox="1">
            <a:spLocks noGrp="1"/>
          </p:cNvSpPr>
          <p:nvPr>
            <p:ph type="title"/>
          </p:nvPr>
        </p:nvSpPr>
        <p:spPr>
          <a:xfrm>
            <a:off x="1974300" y="18020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Análisis de residuos</a:t>
            </a:r>
            <a:endParaRPr dirty="0"/>
          </a:p>
        </p:txBody>
      </p:sp>
      <p:cxnSp>
        <p:nvCxnSpPr>
          <p:cNvPr id="428" name="Google Shape;428;p52"/>
          <p:cNvCxnSpPr/>
          <p:nvPr/>
        </p:nvCxnSpPr>
        <p:spPr>
          <a:xfrm>
            <a:off x="4248450" y="70880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70180D30-3A46-4C90-9B45-AAE80DB1A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30" y="946543"/>
            <a:ext cx="4320540" cy="4016752"/>
          </a:xfrm>
          <a:prstGeom prst="rect">
            <a:avLst/>
          </a:prstGeom>
        </p:spPr>
      </p:pic>
      <p:sp>
        <p:nvSpPr>
          <p:cNvPr id="19" name="Google Shape;392;p51">
            <a:extLst>
              <a:ext uri="{FF2B5EF4-FFF2-40B4-BE49-F238E27FC236}">
                <a16:creationId xmlns:a16="http://schemas.microsoft.com/office/drawing/2014/main" id="{3B579149-0833-4256-8711-6E28A5A09520}"/>
              </a:ext>
            </a:extLst>
          </p:cNvPr>
          <p:cNvSpPr/>
          <p:nvPr/>
        </p:nvSpPr>
        <p:spPr>
          <a:xfrm>
            <a:off x="2323604" y="861063"/>
            <a:ext cx="4488676" cy="41658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>
            <a:spLocks noGrp="1"/>
          </p:cNvSpPr>
          <p:nvPr>
            <p:ph type="title" idx="15"/>
          </p:nvPr>
        </p:nvSpPr>
        <p:spPr>
          <a:xfrm>
            <a:off x="713225" y="2198800"/>
            <a:ext cx="34164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CONTENIDO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41" name="Google Shape;241;p38"/>
          <p:cNvSpPr txBox="1">
            <a:spLocks noGrp="1"/>
          </p:cNvSpPr>
          <p:nvPr>
            <p:ph type="subTitle" idx="1"/>
          </p:nvPr>
        </p:nvSpPr>
        <p:spPr>
          <a:xfrm>
            <a:off x="5690650" y="13195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Histórico y coyuntural</a:t>
            </a:r>
            <a:endParaRPr dirty="0"/>
          </a:p>
        </p:txBody>
      </p:sp>
      <p:sp>
        <p:nvSpPr>
          <p:cNvPr id="242" name="Google Shape;242;p38"/>
          <p:cNvSpPr txBox="1">
            <a:spLocks noGrp="1"/>
          </p:cNvSpPr>
          <p:nvPr>
            <p:ph type="title" idx="5"/>
          </p:nvPr>
        </p:nvSpPr>
        <p:spPr>
          <a:xfrm>
            <a:off x="5690650" y="104400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CONTEXTO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5690650" y="188322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DATABASE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44" name="Google Shape;244;p38"/>
          <p:cNvSpPr txBox="1">
            <a:spLocks noGrp="1"/>
          </p:cNvSpPr>
          <p:nvPr>
            <p:ph type="subTitle" idx="13"/>
          </p:nvPr>
        </p:nvSpPr>
        <p:spPr>
          <a:xfrm>
            <a:off x="5690650" y="21626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Análisis Exploratorio</a:t>
            </a:r>
            <a:endParaRPr dirty="0"/>
          </a:p>
        </p:txBody>
      </p:sp>
      <p:sp>
        <p:nvSpPr>
          <p:cNvPr id="245" name="Google Shape;245;p38"/>
          <p:cNvSpPr txBox="1">
            <a:spLocks noGrp="1"/>
          </p:cNvSpPr>
          <p:nvPr>
            <p:ph type="title" idx="2"/>
          </p:nvPr>
        </p:nvSpPr>
        <p:spPr>
          <a:xfrm>
            <a:off x="4810771" y="11640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title" idx="3"/>
          </p:nvPr>
        </p:nvSpPr>
        <p:spPr>
          <a:xfrm>
            <a:off x="4810771" y="20319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title" idx="6"/>
          </p:nvPr>
        </p:nvSpPr>
        <p:spPr>
          <a:xfrm>
            <a:off x="5690650" y="276035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IMPLEMENTACIÓN DE MODELOS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48" name="Google Shape;248;p38"/>
          <p:cNvSpPr txBox="1">
            <a:spLocks noGrp="1"/>
          </p:cNvSpPr>
          <p:nvPr>
            <p:ph type="subTitle" idx="9"/>
          </p:nvPr>
        </p:nvSpPr>
        <p:spPr>
          <a:xfrm>
            <a:off x="5690650" y="30454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Resultados</a:t>
            </a:r>
            <a:endParaRPr dirty="0"/>
          </a:p>
        </p:txBody>
      </p:sp>
      <p:sp>
        <p:nvSpPr>
          <p:cNvPr id="249" name="Google Shape;249;p38"/>
          <p:cNvSpPr txBox="1">
            <a:spLocks noGrp="1"/>
          </p:cNvSpPr>
          <p:nvPr>
            <p:ph type="title" idx="4"/>
          </p:nvPr>
        </p:nvSpPr>
        <p:spPr>
          <a:xfrm>
            <a:off x="5690650" y="362827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CONCLUSIONES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50" name="Google Shape;250;p38"/>
          <p:cNvSpPr txBox="1">
            <a:spLocks noGrp="1"/>
          </p:cNvSpPr>
          <p:nvPr>
            <p:ph type="subTitle" idx="14"/>
          </p:nvPr>
        </p:nvSpPr>
        <p:spPr>
          <a:xfrm>
            <a:off x="5690650" y="39077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Insights y Recomendaciones</a:t>
            </a:r>
          </a:p>
        </p:txBody>
      </p:sp>
      <p:sp>
        <p:nvSpPr>
          <p:cNvPr id="251" name="Google Shape;251;p38"/>
          <p:cNvSpPr txBox="1">
            <a:spLocks noGrp="1"/>
          </p:cNvSpPr>
          <p:nvPr>
            <p:ph type="title" idx="7"/>
          </p:nvPr>
        </p:nvSpPr>
        <p:spPr>
          <a:xfrm>
            <a:off x="4810771" y="28804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title" idx="8"/>
          </p:nvPr>
        </p:nvSpPr>
        <p:spPr>
          <a:xfrm>
            <a:off x="4810771" y="37483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253" name="Google Shape;253;p38"/>
          <p:cNvCxnSpPr/>
          <p:nvPr/>
        </p:nvCxnSpPr>
        <p:spPr>
          <a:xfrm>
            <a:off x="819525" y="310220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3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Relevancia de variables (87)</a:t>
            </a:r>
            <a:endParaRPr dirty="0"/>
          </a:p>
        </p:txBody>
      </p:sp>
      <p:cxnSp>
        <p:nvCxnSpPr>
          <p:cNvPr id="445" name="Google Shape;445;p53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12710167-6FC4-434D-89B9-13328ED3F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01139"/>
              </p:ext>
            </p:extLst>
          </p:nvPr>
        </p:nvGraphicFramePr>
        <p:xfrm>
          <a:off x="1020445" y="1386841"/>
          <a:ext cx="3101974" cy="3570084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910266">
                  <a:extLst>
                    <a:ext uri="{9D8B030D-6E8A-4147-A177-3AD203B41FA5}">
                      <a16:colId xmlns:a16="http://schemas.microsoft.com/office/drawing/2014/main" val="2932791004"/>
                    </a:ext>
                  </a:extLst>
                </a:gridCol>
                <a:gridCol w="547927">
                  <a:extLst>
                    <a:ext uri="{9D8B030D-6E8A-4147-A177-3AD203B41FA5}">
                      <a16:colId xmlns:a16="http://schemas.microsoft.com/office/drawing/2014/main" val="3603855972"/>
                    </a:ext>
                  </a:extLst>
                </a:gridCol>
                <a:gridCol w="547927">
                  <a:extLst>
                    <a:ext uri="{9D8B030D-6E8A-4147-A177-3AD203B41FA5}">
                      <a16:colId xmlns:a16="http://schemas.microsoft.com/office/drawing/2014/main" val="3644222726"/>
                    </a:ext>
                  </a:extLst>
                </a:gridCol>
                <a:gridCol w="547927">
                  <a:extLst>
                    <a:ext uri="{9D8B030D-6E8A-4147-A177-3AD203B41FA5}">
                      <a16:colId xmlns:a16="http://schemas.microsoft.com/office/drawing/2014/main" val="1701196821"/>
                    </a:ext>
                  </a:extLst>
                </a:gridCol>
                <a:gridCol w="547927">
                  <a:extLst>
                    <a:ext uri="{9D8B030D-6E8A-4147-A177-3AD203B41FA5}">
                      <a16:colId xmlns:a16="http://schemas.microsoft.com/office/drawing/2014/main" val="639575950"/>
                    </a:ext>
                  </a:extLst>
                </a:gridCol>
              </a:tblGrid>
              <a:tr h="127503"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variable</a:t>
                      </a:r>
                      <a:endParaRPr lang="es-GT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coef</a:t>
                      </a:r>
                      <a:endParaRPr lang="es-GT" sz="700" b="1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std err</a:t>
                      </a:r>
                      <a:endParaRPr lang="es-GT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t</a:t>
                      </a:r>
                      <a:endParaRPr lang="es-GT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P&gt;|t|</a:t>
                      </a:r>
                      <a:endParaRPr lang="es-GT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790967488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c2_water_fuel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2.364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327188825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b10_no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-0.0185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0.009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-2.131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0.048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312598896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c2d_decrease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-0.0121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-1.797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0.09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500494231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b10_yes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-0.0137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0.009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-1.606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0.127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4152473400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d4_phone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-0.0038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-1.582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0.132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56267196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d5_disagree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0.0213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0.014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1.568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0.135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2331496860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d7_bored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1.502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0.152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21178288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c2_animals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1.486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0.156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288242718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d5_agree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0.0182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0.012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1.484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0.156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529015251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b9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-1.385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0.184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2516479080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d4_none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-0.0113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-1.368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0.189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677173783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0.0056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1.321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0.204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450296803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d4_computer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-0.0028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-1.317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0.205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944324147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d6_health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1.317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0.205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137500906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d6_wait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-1.311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0.207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333254233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b3_fullyindependent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-0.0058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-1.288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0.215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2901246759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d0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1.288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0.215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41797442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d6_other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-0.0021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-1.284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0.216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275257188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0.0082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1.28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0.218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3490526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d7_info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1.28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0.218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711448525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c2d_increase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-0.0064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-1.255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0.226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4108851198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b2_self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0.0039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1.224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0.238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1005173472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d7_food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-0.0041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-1.211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0.242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212277951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b5_man_other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-0.0518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0.044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-1.183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0.253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2008140866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b4_neutral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0.0135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0.011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1.174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0.257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3658763346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c2_farm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-0.0032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-1.173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0.257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590957899"/>
                  </a:ext>
                </a:extLst>
              </a:tr>
              <a:tr h="12750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700" u="none" strike="noStrike">
                          <a:effectLst/>
                        </a:rPr>
                        <a:t>b7_full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5136" marR="5136" marT="51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-0.0044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0.004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>
                          <a:effectLst/>
                        </a:rPr>
                        <a:t>-1.078</a:t>
                      </a:r>
                      <a:endParaRPr lang="es-G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700" u="none" strike="noStrike" dirty="0">
                          <a:effectLst/>
                        </a:rPr>
                        <a:t>0.296</a:t>
                      </a:r>
                      <a:endParaRPr lang="es-G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36" marR="5136" marT="5136" marB="0" anchor="b"/>
                </a:tc>
                <a:extLst>
                  <a:ext uri="{0D108BD9-81ED-4DB2-BD59-A6C34878D82A}">
                    <a16:rowId xmlns:a16="http://schemas.microsoft.com/office/drawing/2014/main" val="2339674240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780CAB00-7596-4190-9CD1-D8B8EB48177D}"/>
              </a:ext>
            </a:extLst>
          </p:cNvPr>
          <p:cNvSpPr txBox="1"/>
          <p:nvPr/>
        </p:nvSpPr>
        <p:spPr>
          <a:xfrm>
            <a:off x="5280660" y="1455420"/>
            <a:ext cx="31505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Abastecimiento de bienes para el hogar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Tiempo en familia (c2d)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Atmósfera de seguridad (d5)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Peso en las decisiones familiares (b9)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Preocupaciones en pandemia (d6)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Situación financiera (b3)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3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Relevancia de variables (87)</a:t>
            </a:r>
            <a:endParaRPr dirty="0"/>
          </a:p>
        </p:txBody>
      </p:sp>
      <p:cxnSp>
        <p:nvCxnSpPr>
          <p:cNvPr id="445" name="Google Shape;445;p53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0CAB00-7596-4190-9CD1-D8B8EB48177D}"/>
              </a:ext>
            </a:extLst>
          </p:cNvPr>
          <p:cNvSpPr txBox="1"/>
          <p:nvPr/>
        </p:nvSpPr>
        <p:spPr>
          <a:xfrm>
            <a:off x="5280660" y="1455420"/>
            <a:ext cx="31505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Cuidado de los hijos (4d)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Tiempo en familia (c2d)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Atmósfera de seguridad (d5)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Peso en las decisiones familiares (b9)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Preocupaciones en pandemia (d6)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Situación financiera (b3)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4E81521-C7C1-4754-AF87-62CFD95CE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864753"/>
              </p:ext>
            </p:extLst>
          </p:nvPr>
        </p:nvGraphicFramePr>
        <p:xfrm>
          <a:off x="256858" y="1176020"/>
          <a:ext cx="3769835" cy="3875109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753967">
                  <a:extLst>
                    <a:ext uri="{9D8B030D-6E8A-4147-A177-3AD203B41FA5}">
                      <a16:colId xmlns:a16="http://schemas.microsoft.com/office/drawing/2014/main" val="226287313"/>
                    </a:ext>
                  </a:extLst>
                </a:gridCol>
                <a:gridCol w="753967">
                  <a:extLst>
                    <a:ext uri="{9D8B030D-6E8A-4147-A177-3AD203B41FA5}">
                      <a16:colId xmlns:a16="http://schemas.microsoft.com/office/drawing/2014/main" val="244192553"/>
                    </a:ext>
                  </a:extLst>
                </a:gridCol>
                <a:gridCol w="753967">
                  <a:extLst>
                    <a:ext uri="{9D8B030D-6E8A-4147-A177-3AD203B41FA5}">
                      <a16:colId xmlns:a16="http://schemas.microsoft.com/office/drawing/2014/main" val="367695208"/>
                    </a:ext>
                  </a:extLst>
                </a:gridCol>
                <a:gridCol w="753967">
                  <a:extLst>
                    <a:ext uri="{9D8B030D-6E8A-4147-A177-3AD203B41FA5}">
                      <a16:colId xmlns:a16="http://schemas.microsoft.com/office/drawing/2014/main" val="2197027548"/>
                    </a:ext>
                  </a:extLst>
                </a:gridCol>
                <a:gridCol w="753967">
                  <a:extLst>
                    <a:ext uri="{9D8B030D-6E8A-4147-A177-3AD203B41FA5}">
                      <a16:colId xmlns:a16="http://schemas.microsoft.com/office/drawing/2014/main" val="4250714926"/>
                    </a:ext>
                  </a:extLst>
                </a:gridCol>
              </a:tblGrid>
              <a:tr h="175115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variable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coef</a:t>
                      </a:r>
                      <a:endParaRPr lang="es-GT" sz="1000" b="1" i="0" u="none" strike="noStrike" dirty="0">
                        <a:solidFill>
                          <a:srgbClr val="00206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std</a:t>
                      </a:r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s-GT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err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P&gt;|t|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3811348328"/>
                  </a:ext>
                </a:extLst>
              </a:tr>
              <a:tr h="29915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c4_housewife_other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-0.085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0.034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-2.531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0.025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3064140571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b4_agree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-0.0089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-2.035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0.063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1508290174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b8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-0.0081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-1.975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1914536473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d4_vehicle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-0.0018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-1.885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0.082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792071714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c2_cook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-0.0067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-1.701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0.113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3652184107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c2_hhmanage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0.0053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1.582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0.138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4178108481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b7_full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-0.0048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-1.562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0.142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358374995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d4_computer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1.516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0.154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567811551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b4_disagree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-0.0069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-1.51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0.155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1466361261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b6_wage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1.463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0.167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1426060928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b9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0.0061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1.463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0.167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320010040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c2a_no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-0.0045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-1.436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0.175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3310588203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d5_disagree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0.0052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1.342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0.202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11637517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c2a_yes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0.0002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1.228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0.241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703487996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c1d_increase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-0.0088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-1.224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0.243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560325436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c2_water_fuel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1.21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0.248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792976279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c1b_spouse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-0.0028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-1.186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0.257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2133252948"/>
                  </a:ext>
                </a:extLst>
              </a:tr>
              <a:tr h="175115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a3_no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296" marR="7296" marT="72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-0.0041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-1.128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 dirty="0">
                          <a:effectLst/>
                        </a:rPr>
                        <a:t>0.28</a:t>
                      </a:r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6" marR="7296" marT="7296" marB="0" anchor="b"/>
                </a:tc>
                <a:extLst>
                  <a:ext uri="{0D108BD9-81ED-4DB2-BD59-A6C34878D82A}">
                    <a16:rowId xmlns:a16="http://schemas.microsoft.com/office/drawing/2014/main" val="3381911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507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3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Relevancia de variables (87)</a:t>
            </a:r>
            <a:endParaRPr dirty="0"/>
          </a:p>
        </p:txBody>
      </p:sp>
      <p:cxnSp>
        <p:nvCxnSpPr>
          <p:cNvPr id="445" name="Google Shape;445;p53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0CAB00-7596-4190-9CD1-D8B8EB48177D}"/>
              </a:ext>
            </a:extLst>
          </p:cNvPr>
          <p:cNvSpPr txBox="1"/>
          <p:nvPr/>
        </p:nvSpPr>
        <p:spPr>
          <a:xfrm>
            <a:off x="5280660" y="1455420"/>
            <a:ext cx="31505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Abastecimiento de bienes para el hogar (b4)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Tiempo en familia (c2d)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Atmósfera de seguridad (d5)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Peso en las decisiones familiares (b8)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Preocupaciones en pandemia (d6)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/>
              <a:t>Situación financiera (b3)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 err="1"/>
              <a:t>Income</a:t>
            </a:r>
            <a:r>
              <a:rPr lang="es-GT" dirty="0"/>
              <a:t> (b7)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9F6E772-06DB-4D7C-BF54-D33D16607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292466"/>
              </p:ext>
            </p:extLst>
          </p:nvPr>
        </p:nvGraphicFramePr>
        <p:xfrm>
          <a:off x="469900" y="1467596"/>
          <a:ext cx="3937000" cy="2506980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12314136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51144670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21564951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39040082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38726988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variable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coef</a:t>
                      </a:r>
                      <a:endParaRPr lang="es-GT" sz="1000" b="1" i="0" u="none" strike="noStrike" dirty="0">
                        <a:solidFill>
                          <a:srgbClr val="00206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std</a:t>
                      </a:r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s-GT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err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P&gt;|t|</a:t>
                      </a:r>
                      <a:endParaRPr lang="es-GT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402016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c4_housewife_other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-0.085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0.034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-2.531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0.025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69476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b4_agree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-0.0089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-2.035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0.063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398751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b8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-0.0081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-1.975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44112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d4_vehicle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-0.0018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-1.885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0.082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04483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c2_cook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-0.0067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-1.701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0.113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822955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b7_full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-0.0048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-1.562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0.142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31492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b4_disagree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-0.0069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-1.51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0.155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1144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c2a_no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-0.0045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-1.436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0.175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6637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c1d_increase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-0.0088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-1.224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0.243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015002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c1b_spouse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-0.0028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0.002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-1.186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0.257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06148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GT" sz="1000" u="none" strike="noStrike">
                          <a:effectLst/>
                        </a:rPr>
                        <a:t>a3_no</a:t>
                      </a:r>
                      <a:endParaRPr lang="es-GT" sz="1000" b="0" i="0" u="none" strike="noStrike">
                        <a:solidFill>
                          <a:srgbClr val="000000"/>
                        </a:solidFill>
                        <a:effectLst/>
                        <a:latin typeface="Var(--jp-code-font-family)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-0.0041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0.004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-1.128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u="none" strike="noStrike">
                          <a:effectLst/>
                        </a:rPr>
                        <a:t>0.28</a:t>
                      </a:r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03458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6531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117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 descr="Flores blancas y amarillas"/>
          <p:cNvPicPr preferRelativeResize="0"/>
          <p:nvPr/>
        </p:nvPicPr>
        <p:blipFill>
          <a:blip r:embed="rId3"/>
          <a:srcRect l="2019" r="2019"/>
          <a:stretch/>
        </p:blipFill>
        <p:spPr>
          <a:xfrm flipH="1">
            <a:off x="-5690525" y="-3323100"/>
            <a:ext cx="12187200" cy="8466600"/>
          </a:xfrm>
          <a:prstGeom prst="triangle">
            <a:avLst>
              <a:gd name="adj" fmla="val 49963"/>
            </a:avLst>
          </a:prstGeom>
          <a:noFill/>
          <a:ln>
            <a:noFill/>
          </a:ln>
        </p:spPr>
      </p:pic>
      <p:sp>
        <p:nvSpPr>
          <p:cNvPr id="259" name="Google Shape;259;p39"/>
          <p:cNvSpPr/>
          <p:nvPr/>
        </p:nvSpPr>
        <p:spPr>
          <a:xfrm>
            <a:off x="-6332687" y="-3604650"/>
            <a:ext cx="13101900" cy="9029700"/>
          </a:xfrm>
          <a:prstGeom prst="triangle">
            <a:avLst>
              <a:gd name="adj" fmla="val 50000"/>
            </a:avLst>
          </a:prstGeom>
          <a:solidFill>
            <a:schemeClr val="lt1">
              <a:alpha val="3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4784875" y="2098184"/>
            <a:ext cx="34236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Insights</a:t>
            </a:r>
            <a:endParaRPr dirty="0"/>
          </a:p>
        </p:txBody>
      </p:sp>
      <p:sp>
        <p:nvSpPr>
          <p:cNvPr id="261" name="Google Shape;261;p39"/>
          <p:cNvSpPr txBox="1">
            <a:spLocks noGrp="1"/>
          </p:cNvSpPr>
          <p:nvPr>
            <p:ph type="title" idx="2"/>
          </p:nvPr>
        </p:nvSpPr>
        <p:spPr>
          <a:xfrm>
            <a:off x="5151175" y="1032009"/>
            <a:ext cx="30573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cxnSp>
        <p:nvCxnSpPr>
          <p:cNvPr id="263" name="Google Shape;263;p39"/>
          <p:cNvCxnSpPr/>
          <p:nvPr/>
        </p:nvCxnSpPr>
        <p:spPr>
          <a:xfrm>
            <a:off x="7425248" y="321980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ítulo 2">
            <a:extLst>
              <a:ext uri="{FF2B5EF4-FFF2-40B4-BE49-F238E27FC236}">
                <a16:creationId xmlns:a16="http://schemas.microsoft.com/office/drawing/2014/main" id="{27B71A47-F259-4815-B81B-406B4B1AF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7933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body" idx="1"/>
          </p:nvPr>
        </p:nvSpPr>
        <p:spPr>
          <a:xfrm>
            <a:off x="2517475" y="2351960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Do you know what helps you make your point clear? Lists like this one: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" dirty="0">
                <a:solidFill>
                  <a:srgbClr val="000000"/>
                </a:solidFill>
              </a:rPr>
              <a:t>They’re simple 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" dirty="0">
                <a:solidFill>
                  <a:srgbClr val="000000"/>
                </a:solidFill>
              </a:rPr>
              <a:t>You can organize your ideas clearly 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</a:pPr>
            <a:r>
              <a:rPr lang="en" dirty="0">
                <a:solidFill>
                  <a:srgbClr val="000000"/>
                </a:solidFill>
              </a:rPr>
              <a:t>You’ll never forget to buy milk!</a:t>
            </a:r>
            <a:endParaRPr dirty="0"/>
          </a:p>
        </p:txBody>
      </p:sp>
      <p:sp>
        <p:nvSpPr>
          <p:cNvPr id="278" name="Google Shape;278;p41"/>
          <p:cNvSpPr txBox="1">
            <a:spLocks noGrp="1"/>
          </p:cNvSpPr>
          <p:nvPr>
            <p:ph type="title"/>
          </p:nvPr>
        </p:nvSpPr>
        <p:spPr>
          <a:xfrm>
            <a:off x="1687950" y="15213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Our company</a:t>
            </a:r>
            <a:endParaRPr b="1"/>
          </a:p>
        </p:txBody>
      </p:sp>
      <p:cxnSp>
        <p:nvCxnSpPr>
          <p:cNvPr id="279" name="Google Shape;279;p41"/>
          <p:cNvCxnSpPr/>
          <p:nvPr/>
        </p:nvCxnSpPr>
        <p:spPr>
          <a:xfrm>
            <a:off x="4248450" y="225502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56C7CEA-05EA-4237-BFFA-DDE4F8517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13" y="0"/>
            <a:ext cx="7225374" cy="50775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4"/>
          <p:cNvSpPr txBox="1">
            <a:spLocks noGrp="1"/>
          </p:cNvSpPr>
          <p:nvPr>
            <p:ph type="title"/>
          </p:nvPr>
        </p:nvSpPr>
        <p:spPr>
          <a:xfrm>
            <a:off x="713250" y="672738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GENDER GAP</a:t>
            </a:r>
            <a:endParaRPr dirty="0"/>
          </a:p>
        </p:txBody>
      </p:sp>
      <p:sp>
        <p:nvSpPr>
          <p:cNvPr id="669" name="Google Shape;669;p64"/>
          <p:cNvSpPr txBox="1">
            <a:spLocks noGrp="1"/>
          </p:cNvSpPr>
          <p:nvPr>
            <p:ph type="subTitle" idx="2"/>
          </p:nvPr>
        </p:nvSpPr>
        <p:spPr>
          <a:xfrm>
            <a:off x="3068250" y="2142150"/>
            <a:ext cx="30075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accent5"/>
                </a:solidFill>
              </a:rPr>
              <a:t>Lorena G. Beltrán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accent5"/>
                </a:solidFill>
              </a:rPr>
              <a:t>Carné 18629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accent5"/>
                </a:solidFill>
              </a:rPr>
              <a:t>Introducción a la Ciencia de Datos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accent5"/>
                </a:solidFill>
              </a:rPr>
              <a:t>Sección 10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accent5"/>
                </a:solidFill>
              </a:rPr>
              <a:t>Proyecto Final</a:t>
            </a:r>
            <a:endParaRPr dirty="0">
              <a:solidFill>
                <a:schemeClr val="accent5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accent5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715C7E-853A-4B8F-AACB-A220B99594A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s-G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>
          <a:blip r:embed="rId3"/>
          <a:srcRect t="2023" b="2023"/>
          <a:stretch/>
        </p:blipFill>
        <p:spPr>
          <a:xfrm flipH="1">
            <a:off x="-5690525" y="-3323100"/>
            <a:ext cx="12187200" cy="8466600"/>
          </a:xfrm>
          <a:prstGeom prst="triangle">
            <a:avLst>
              <a:gd name="adj" fmla="val 49963"/>
            </a:avLst>
          </a:prstGeom>
          <a:noFill/>
          <a:ln>
            <a:noFill/>
          </a:ln>
        </p:spPr>
      </p:pic>
      <p:sp>
        <p:nvSpPr>
          <p:cNvPr id="259" name="Google Shape;259;p39"/>
          <p:cNvSpPr/>
          <p:nvPr/>
        </p:nvSpPr>
        <p:spPr>
          <a:xfrm>
            <a:off x="-6350971" y="-3604650"/>
            <a:ext cx="13101900" cy="9029700"/>
          </a:xfrm>
          <a:prstGeom prst="triangle">
            <a:avLst>
              <a:gd name="adj" fmla="val 50000"/>
            </a:avLst>
          </a:prstGeom>
          <a:solidFill>
            <a:schemeClr val="lt1">
              <a:alpha val="3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4784875" y="2098184"/>
            <a:ext cx="34236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CONTEXTO</a:t>
            </a:r>
            <a:endParaRPr dirty="0"/>
          </a:p>
        </p:txBody>
      </p:sp>
      <p:sp>
        <p:nvSpPr>
          <p:cNvPr id="261" name="Google Shape;261;p39"/>
          <p:cNvSpPr txBox="1">
            <a:spLocks noGrp="1"/>
          </p:cNvSpPr>
          <p:nvPr>
            <p:ph type="title" idx="2"/>
          </p:nvPr>
        </p:nvSpPr>
        <p:spPr>
          <a:xfrm>
            <a:off x="5151175" y="1032009"/>
            <a:ext cx="30573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62" name="Google Shape;262;p39"/>
          <p:cNvSpPr txBox="1">
            <a:spLocks noGrp="1"/>
          </p:cNvSpPr>
          <p:nvPr>
            <p:ph type="subTitle" idx="1"/>
          </p:nvPr>
        </p:nvSpPr>
        <p:spPr>
          <a:xfrm>
            <a:off x="6127050" y="3320300"/>
            <a:ext cx="20814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Participación Femenina</a:t>
            </a:r>
            <a:endParaRPr dirty="0"/>
          </a:p>
        </p:txBody>
      </p:sp>
      <p:cxnSp>
        <p:nvCxnSpPr>
          <p:cNvPr id="263" name="Google Shape;263;p39"/>
          <p:cNvCxnSpPr/>
          <p:nvPr/>
        </p:nvCxnSpPr>
        <p:spPr>
          <a:xfrm>
            <a:off x="7425248" y="321980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12788" y="1403029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Desigualdad de género</a:t>
            </a:r>
            <a:endParaRPr dirty="0"/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712788" y="3291213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idact Gothic"/>
                <a:ea typeface="Didact Gothic"/>
                <a:cs typeface="Didact Gothic"/>
                <a:sym typeface="Didact Gothic"/>
              </a:rPr>
              <a:t>Las mujeres han luchado por la oportunidad de ocupar espacios de participación ciudadana y política por siglos. En particular, a Guatemala llegó el voto universal en 1945.</a:t>
            </a:r>
            <a:endParaRPr dirty="0"/>
          </a:p>
        </p:txBody>
      </p:sp>
      <p:cxnSp>
        <p:nvCxnSpPr>
          <p:cNvPr id="272" name="Google Shape;272;p40"/>
          <p:cNvCxnSpPr/>
          <p:nvPr/>
        </p:nvCxnSpPr>
        <p:spPr>
          <a:xfrm>
            <a:off x="814975" y="327360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n 2" descr="Foto en blanco y negro de un grupo de personas sentadas en una banca&#10;&#10;Descripción generada automáticamente con confianza media">
            <a:extLst>
              <a:ext uri="{FF2B5EF4-FFF2-40B4-BE49-F238E27FC236}">
                <a16:creationId xmlns:a16="http://schemas.microsoft.com/office/drawing/2014/main" id="{7608BCDE-48D5-44DE-92B8-3B702F501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47" r="17454"/>
          <a:stretch/>
        </p:blipFill>
        <p:spPr>
          <a:xfrm>
            <a:off x="5560740" y="710340"/>
            <a:ext cx="2619899" cy="3680678"/>
          </a:xfrm>
          <a:prstGeom prst="rect">
            <a:avLst/>
          </a:prstGeom>
        </p:spPr>
      </p:pic>
      <p:sp>
        <p:nvSpPr>
          <p:cNvPr id="271" name="Google Shape;271;p40"/>
          <p:cNvSpPr/>
          <p:nvPr/>
        </p:nvSpPr>
        <p:spPr>
          <a:xfrm>
            <a:off x="5560740" y="710340"/>
            <a:ext cx="2619900" cy="3643200"/>
          </a:xfrm>
          <a:prstGeom prst="rect">
            <a:avLst/>
          </a:prstGeom>
          <a:solidFill>
            <a:schemeClr val="lt1">
              <a:alpha val="23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2"/>
          <p:cNvPicPr preferRelativeResize="0"/>
          <p:nvPr/>
        </p:nvPicPr>
        <p:blipFill rotWithShape="1">
          <a:blip r:embed="rId3">
            <a:alphaModFix/>
          </a:blip>
          <a:srcRect l="4397" b="44882"/>
          <a:stretch/>
        </p:blipFill>
        <p:spPr>
          <a:xfrm>
            <a:off x="806100" y="1225405"/>
            <a:ext cx="1763700" cy="15255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285" name="Google Shape;285;p42"/>
          <p:cNvSpPr txBox="1">
            <a:spLocks noGrp="1"/>
          </p:cNvSpPr>
          <p:nvPr>
            <p:ph type="title" idx="4"/>
          </p:nvPr>
        </p:nvSpPr>
        <p:spPr>
          <a:xfrm>
            <a:off x="3665925" y="285760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Eduación</a:t>
            </a:r>
            <a:endParaRPr dirty="0"/>
          </a:p>
        </p:txBody>
      </p:sp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806100" y="2876134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Economía</a:t>
            </a:r>
            <a:endParaRPr dirty="0"/>
          </a:p>
        </p:txBody>
      </p:sp>
      <p:sp>
        <p:nvSpPr>
          <p:cNvPr id="287" name="Google Shape;287;p42"/>
          <p:cNvSpPr txBox="1">
            <a:spLocks noGrp="1"/>
          </p:cNvSpPr>
          <p:nvPr>
            <p:ph type="subTitle" idx="1"/>
          </p:nvPr>
        </p:nvSpPr>
        <p:spPr>
          <a:xfrm>
            <a:off x="488300" y="3147736"/>
            <a:ext cx="26397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Solo el 41% de las mujeres mayores de 15 años participan en la economía (PNUD)</a:t>
            </a:r>
            <a:endParaRPr dirty="0"/>
          </a:p>
        </p:txBody>
      </p:sp>
      <p:sp>
        <p:nvSpPr>
          <p:cNvPr id="288" name="Google Shape;288;p42"/>
          <p:cNvSpPr txBox="1">
            <a:spLocks noGrp="1"/>
          </p:cNvSpPr>
          <p:nvPr>
            <p:ph type="title" idx="2"/>
          </p:nvPr>
        </p:nvSpPr>
        <p:spPr>
          <a:xfrm>
            <a:off x="6400450" y="2827944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Salud</a:t>
            </a:r>
            <a:endParaRPr dirty="0"/>
          </a:p>
        </p:txBody>
      </p:sp>
      <p:sp>
        <p:nvSpPr>
          <p:cNvPr id="289" name="Google Shape;289;p42"/>
          <p:cNvSpPr txBox="1">
            <a:spLocks noGrp="1"/>
          </p:cNvSpPr>
          <p:nvPr>
            <p:ph type="subTitle" idx="3"/>
          </p:nvPr>
        </p:nvSpPr>
        <p:spPr>
          <a:xfrm>
            <a:off x="5983660" y="2911829"/>
            <a:ext cx="26397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Interacción con otros determinantes sociales y estructurales;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Las conductas en la esfera de la salud en función del género; y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La respuesta del sistema de salud en función del género.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(OMS)</a:t>
            </a:r>
            <a:endParaRPr dirty="0"/>
          </a:p>
        </p:txBody>
      </p:sp>
      <p:sp>
        <p:nvSpPr>
          <p:cNvPr id="290" name="Google Shape;290;p42"/>
          <p:cNvSpPr txBox="1">
            <a:spLocks noGrp="1"/>
          </p:cNvSpPr>
          <p:nvPr>
            <p:ph type="subTitle" idx="5"/>
          </p:nvPr>
        </p:nvSpPr>
        <p:spPr>
          <a:xfrm>
            <a:off x="3252150" y="3030484"/>
            <a:ext cx="26397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Las mujeres representan dos tercios de los 750 millones de adultos que carecen de conocimientos básicos de alfabetización (UNESCO)</a:t>
            </a:r>
            <a:endParaRPr dirty="0"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¿Dónde?</a:t>
            </a:r>
            <a:endParaRPr b="1" dirty="0"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481" r="11481"/>
          <a:stretch/>
        </p:blipFill>
        <p:spPr>
          <a:xfrm>
            <a:off x="6400450" y="1195712"/>
            <a:ext cx="1763700" cy="15255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293" name="Google Shape;293;p42"/>
          <p:cNvSpPr/>
          <p:nvPr/>
        </p:nvSpPr>
        <p:spPr>
          <a:xfrm>
            <a:off x="806100" y="1230655"/>
            <a:ext cx="1763700" cy="1515000"/>
          </a:xfrm>
          <a:prstGeom prst="triangle">
            <a:avLst>
              <a:gd name="adj" fmla="val 50000"/>
            </a:avLst>
          </a:prstGeom>
          <a:solidFill>
            <a:schemeClr val="lt1">
              <a:alpha val="3021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2"/>
          <p:cNvSpPr/>
          <p:nvPr/>
        </p:nvSpPr>
        <p:spPr>
          <a:xfrm>
            <a:off x="6390410" y="1195712"/>
            <a:ext cx="1763700" cy="1515000"/>
          </a:xfrm>
          <a:prstGeom prst="triangle">
            <a:avLst>
              <a:gd name="adj" fmla="val 50000"/>
            </a:avLst>
          </a:prstGeom>
          <a:solidFill>
            <a:schemeClr val="lt1">
              <a:alpha val="3021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42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6" name="Google Shape;296;p42"/>
          <p:cNvPicPr preferRelativeResize="0"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8505" b="8505"/>
          <a:stretch/>
        </p:blipFill>
        <p:spPr>
          <a:xfrm>
            <a:off x="3665925" y="1371680"/>
            <a:ext cx="1763700" cy="1463700"/>
          </a:xfrm>
          <a:prstGeom prst="flowChartMerge">
            <a:avLst/>
          </a:prstGeom>
          <a:noFill/>
          <a:ln>
            <a:noFill/>
          </a:ln>
        </p:spPr>
      </p:pic>
      <p:sp>
        <p:nvSpPr>
          <p:cNvPr id="297" name="Google Shape;297;p42"/>
          <p:cNvSpPr/>
          <p:nvPr/>
        </p:nvSpPr>
        <p:spPr>
          <a:xfrm>
            <a:off x="3655885" y="1349460"/>
            <a:ext cx="1763700" cy="1463700"/>
          </a:xfrm>
          <a:prstGeom prst="flowChartMerge">
            <a:avLst/>
          </a:prstGeom>
          <a:solidFill>
            <a:schemeClr val="lt1">
              <a:alpha val="3021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>
          <a:blip r:embed="rId3"/>
          <a:srcRect l="2015" r="2015"/>
          <a:stretch/>
        </p:blipFill>
        <p:spPr>
          <a:xfrm flipH="1">
            <a:off x="-5690525" y="-3323100"/>
            <a:ext cx="12187200" cy="8466600"/>
          </a:xfrm>
          <a:prstGeom prst="triangle">
            <a:avLst>
              <a:gd name="adj" fmla="val 49963"/>
            </a:avLst>
          </a:prstGeom>
          <a:noFill/>
          <a:ln>
            <a:noFill/>
          </a:ln>
        </p:spPr>
      </p:pic>
      <p:sp>
        <p:nvSpPr>
          <p:cNvPr id="259" name="Google Shape;259;p39"/>
          <p:cNvSpPr/>
          <p:nvPr/>
        </p:nvSpPr>
        <p:spPr>
          <a:xfrm>
            <a:off x="-6332687" y="-3604650"/>
            <a:ext cx="13101900" cy="9029700"/>
          </a:xfrm>
          <a:prstGeom prst="triangle">
            <a:avLst>
              <a:gd name="adj" fmla="val 50000"/>
            </a:avLst>
          </a:prstGeom>
          <a:solidFill>
            <a:schemeClr val="lt1">
              <a:alpha val="3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4784875" y="2098184"/>
            <a:ext cx="34236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database</a:t>
            </a:r>
            <a:endParaRPr dirty="0"/>
          </a:p>
        </p:txBody>
      </p:sp>
      <p:sp>
        <p:nvSpPr>
          <p:cNvPr id="261" name="Google Shape;261;p39"/>
          <p:cNvSpPr txBox="1">
            <a:spLocks noGrp="1"/>
          </p:cNvSpPr>
          <p:nvPr>
            <p:ph type="title" idx="2"/>
          </p:nvPr>
        </p:nvSpPr>
        <p:spPr>
          <a:xfrm>
            <a:off x="5151175" y="1032009"/>
            <a:ext cx="30573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263" name="Google Shape;263;p39"/>
          <p:cNvCxnSpPr/>
          <p:nvPr/>
        </p:nvCxnSpPr>
        <p:spPr>
          <a:xfrm>
            <a:off x="7425248" y="321980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ítulo 2">
            <a:extLst>
              <a:ext uri="{FF2B5EF4-FFF2-40B4-BE49-F238E27FC236}">
                <a16:creationId xmlns:a16="http://schemas.microsoft.com/office/drawing/2014/main" id="{27B71A47-F259-4815-B81B-406B4B1AF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8797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ctrTitle"/>
          </p:nvPr>
        </p:nvSpPr>
        <p:spPr>
          <a:xfrm>
            <a:off x="1690800" y="2470300"/>
            <a:ext cx="5762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COMBINADA</a:t>
            </a:r>
            <a:endParaRPr dirty="0"/>
          </a:p>
        </p:txBody>
      </p:sp>
      <p:sp>
        <p:nvSpPr>
          <p:cNvPr id="303" name="Google Shape;303;p43"/>
          <p:cNvSpPr txBox="1">
            <a:spLocks noGrp="1"/>
          </p:cNvSpPr>
          <p:nvPr>
            <p:ph type="subTitle" idx="1"/>
          </p:nvPr>
        </p:nvSpPr>
        <p:spPr>
          <a:xfrm>
            <a:off x="2218725" y="3334300"/>
            <a:ext cx="47064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</a:t>
            </a:r>
            <a:r>
              <a:rPr lang="en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 utilizaron dos datasets en este proyecto. Esto con la finalidad de tener más fléxibilidad al momento de emplear los modelos y tener puntos de comparación.</a:t>
            </a:r>
            <a:endParaRPr dirty="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304" name="Google Shape;304;p43"/>
          <p:cNvCxnSpPr/>
          <p:nvPr/>
        </p:nvCxnSpPr>
        <p:spPr>
          <a:xfrm>
            <a:off x="4248450" y="324692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>
            <a:spLocks noGrp="1"/>
          </p:cNvSpPr>
          <p:nvPr>
            <p:ph type="subTitle" idx="1"/>
          </p:nvPr>
        </p:nvSpPr>
        <p:spPr>
          <a:xfrm>
            <a:off x="833927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dirty="0">
                <a:latin typeface="Didact Gothic"/>
                <a:ea typeface="Didact Gothic"/>
                <a:cs typeface="Didact Gothic"/>
                <a:sym typeface="Didact Gothic"/>
              </a:rPr>
              <a:t>El primer data set se trata de la data histórica de los ratings de 136 países en el </a:t>
            </a:r>
            <a:r>
              <a:rPr lang="es-GT" dirty="0" err="1">
                <a:latin typeface="Didact Gothic"/>
                <a:ea typeface="Didact Gothic"/>
                <a:cs typeface="Didact Gothic"/>
                <a:sym typeface="Didact Gothic"/>
              </a:rPr>
              <a:t>gender</a:t>
            </a:r>
            <a:r>
              <a:rPr lang="es-GT" dirty="0">
                <a:latin typeface="Didact Gothic"/>
                <a:ea typeface="Didact Gothic"/>
                <a:cs typeface="Didact Gothic"/>
                <a:sym typeface="Didact Gothic"/>
              </a:rPr>
              <a:t> gap </a:t>
            </a:r>
            <a:r>
              <a:rPr lang="es-GT" dirty="0" err="1">
                <a:latin typeface="Didact Gothic"/>
                <a:ea typeface="Didact Gothic"/>
                <a:cs typeface="Didact Gothic"/>
                <a:sym typeface="Didact Gothic"/>
              </a:rPr>
              <a:t>index</a:t>
            </a:r>
            <a:r>
              <a:rPr lang="es-GT" dirty="0">
                <a:latin typeface="Didact Gothic"/>
                <a:ea typeface="Didact Gothic"/>
                <a:cs typeface="Didact Gothic"/>
                <a:sym typeface="Didact Gothic"/>
              </a:rPr>
              <a:t> para los años 2006 a 2013.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0" name="Google Shape;310;p44"/>
          <p:cNvSpPr txBox="1">
            <a:spLocks noGrp="1"/>
          </p:cNvSpPr>
          <p:nvPr>
            <p:ph type="subTitle" idx="2"/>
          </p:nvPr>
        </p:nvSpPr>
        <p:spPr>
          <a:xfrm>
            <a:off x="5209277" y="2591540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latin typeface="Didact Gothic"/>
                <a:ea typeface="Didact Gothic"/>
                <a:cs typeface="Didact Gothic"/>
                <a:sym typeface="Didact Gothic"/>
              </a:rPr>
              <a:t>Resumen de los resultados de una encuesta en Facebook completada por más de 460,000 usuarios en 208 países, territorios e islas, comprendiendo 80 idiomas. Dicha encuesta pretende conocer la postura de los encuestados respecto a los roles de género aceptados en hogares de la región.</a:t>
            </a:r>
          </a:p>
        </p:txBody>
      </p:sp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1269580" y="1985760"/>
            <a:ext cx="1944097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GENDER GAP INDEX 2021</a:t>
            </a:r>
            <a:endParaRPr sz="2000" dirty="0"/>
          </a:p>
        </p:txBody>
      </p:sp>
      <p:sp>
        <p:nvSpPr>
          <p:cNvPr id="312" name="Google Shape;312;p44"/>
          <p:cNvSpPr txBox="1">
            <a:spLocks noGrp="1"/>
          </p:cNvSpPr>
          <p:nvPr>
            <p:ph type="title" idx="3"/>
          </p:nvPr>
        </p:nvSpPr>
        <p:spPr>
          <a:xfrm>
            <a:off x="5794468" y="1887518"/>
            <a:ext cx="2079952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Gender equality at home survey</a:t>
            </a:r>
            <a:endParaRPr sz="2000" dirty="0"/>
          </a:p>
        </p:txBody>
      </p:sp>
      <p:cxnSp>
        <p:nvCxnSpPr>
          <p:cNvPr id="313" name="Google Shape;313;p44"/>
          <p:cNvCxnSpPr/>
          <p:nvPr/>
        </p:nvCxnSpPr>
        <p:spPr>
          <a:xfrm>
            <a:off x="2060777" y="255584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44"/>
          <p:cNvCxnSpPr/>
          <p:nvPr/>
        </p:nvCxnSpPr>
        <p:spPr>
          <a:xfrm>
            <a:off x="6436127" y="255584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>
            <a:spLocks noGrp="1"/>
          </p:cNvSpPr>
          <p:nvPr>
            <p:ph type="ctrTitle"/>
          </p:nvPr>
        </p:nvSpPr>
        <p:spPr>
          <a:xfrm>
            <a:off x="1741200" y="1102450"/>
            <a:ext cx="57624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GENDER GAP INDEX</a:t>
            </a:r>
          </a:p>
        </p:txBody>
      </p:sp>
      <p:sp>
        <p:nvSpPr>
          <p:cNvPr id="320" name="Google Shape;320;p45"/>
          <p:cNvSpPr txBox="1">
            <a:spLocks noGrp="1"/>
          </p:cNvSpPr>
          <p:nvPr>
            <p:ph type="subTitle" idx="1"/>
          </p:nvPr>
        </p:nvSpPr>
        <p:spPr>
          <a:xfrm>
            <a:off x="3058800" y="1873367"/>
            <a:ext cx="3026400" cy="9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Conozcamos qué nos dice esta data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321" name="Google Shape;321;p45"/>
          <p:cNvCxnSpPr/>
          <p:nvPr/>
        </p:nvCxnSpPr>
        <p:spPr>
          <a:xfrm>
            <a:off x="4248450" y="186143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13907235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Grayscale Pitch Deck by Slidesgo">
  <a:themeElements>
    <a:clrScheme name="Personalizado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6C9CF"/>
      </a:accent2>
      <a:accent3>
        <a:srgbClr val="B01B2E"/>
      </a:accent3>
      <a:accent4>
        <a:srgbClr val="000000"/>
      </a:accent4>
      <a:accent5>
        <a:srgbClr val="DAEDEF"/>
      </a:accent5>
      <a:accent6>
        <a:srgbClr val="EE94A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1079</Words>
  <Application>Microsoft Office PowerPoint</Application>
  <PresentationFormat>Presentación en pantalla (16:9)</PresentationFormat>
  <Paragraphs>409</Paragraphs>
  <Slides>25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Questrial</vt:lpstr>
      <vt:lpstr>Didact Gothic</vt:lpstr>
      <vt:lpstr>Arial</vt:lpstr>
      <vt:lpstr>Calibri</vt:lpstr>
      <vt:lpstr>Var(--jp-code-font-family)</vt:lpstr>
      <vt:lpstr>Montserrat</vt:lpstr>
      <vt:lpstr>Julius Sans One</vt:lpstr>
      <vt:lpstr>Minimalist Grayscale Pitch Deck by Slidesgo</vt:lpstr>
      <vt:lpstr>Presentación de PowerPoint</vt:lpstr>
      <vt:lpstr>CONTENIDO</vt:lpstr>
      <vt:lpstr>CONTEXTO</vt:lpstr>
      <vt:lpstr>Desigualdad de género</vt:lpstr>
      <vt:lpstr>Eduación</vt:lpstr>
      <vt:lpstr>database</vt:lpstr>
      <vt:lpstr>Data COMBINADA</vt:lpstr>
      <vt:lpstr>GENDER GAP INDEX 2021</vt:lpstr>
      <vt:lpstr>GENDER GAP INDEX</vt:lpstr>
      <vt:lpstr>Análisis Exploratorio</vt:lpstr>
      <vt:lpstr>Gender equality at home survey</vt:lpstr>
      <vt:lpstr>Análisis Exploratorio</vt:lpstr>
      <vt:lpstr>Basic</vt:lpstr>
      <vt:lpstr>Basic</vt:lpstr>
      <vt:lpstr>Basic</vt:lpstr>
      <vt:lpstr>MERGING DATA </vt:lpstr>
      <vt:lpstr>REGRESIÓN LINEAL</vt:lpstr>
      <vt:lpstr>Resultados</vt:lpstr>
      <vt:lpstr>Análisis de residuos</vt:lpstr>
      <vt:lpstr>Relevancia de variables (87)</vt:lpstr>
      <vt:lpstr>Relevancia de variables (87)</vt:lpstr>
      <vt:lpstr>Relevancia de variables (87)</vt:lpstr>
      <vt:lpstr>Insights</vt:lpstr>
      <vt:lpstr>Our company</vt:lpstr>
      <vt:lpstr>GENDER GAP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GRAYSCALE PITCH DECK</dc:title>
  <cp:lastModifiedBy>Lorena</cp:lastModifiedBy>
  <cp:revision>24</cp:revision>
  <dcterms:modified xsi:type="dcterms:W3CDTF">2021-06-03T22:59:12Z</dcterms:modified>
</cp:coreProperties>
</file>