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4" r:id="rId1"/>
  </p:sldMasterIdLst>
  <p:sldIdLst>
    <p:sldId id="256" r:id="rId2"/>
    <p:sldId id="257" r:id="rId3"/>
    <p:sldId id="258" r:id="rId4"/>
    <p:sldId id="259" r:id="rId5"/>
    <p:sldId id="263" r:id="rId6"/>
    <p:sldId id="268" r:id="rId7"/>
    <p:sldId id="260" r:id="rId8"/>
    <p:sldId id="261" r:id="rId9"/>
    <p:sldId id="262" r:id="rId10"/>
    <p:sldId id="264" r:id="rId11"/>
    <p:sldId id="265" r:id="rId12"/>
    <p:sldId id="266" r:id="rId13"/>
    <p:sldId id="267" r:id="rId14"/>
    <p:sldId id="270" r:id="rId15"/>
    <p:sldId id="269" r:id="rId16"/>
    <p:sldId id="271" r:id="rId17"/>
    <p:sldId id="272" r:id="rId18"/>
    <p:sldId id="273" r:id="rId19"/>
    <p:sldId id="274" r:id="rId20"/>
    <p:sldId id="275" r:id="rId21"/>
    <p:sldId id="277" r:id="rId22"/>
    <p:sldId id="276" r:id="rId23"/>
    <p:sldId id="278" r:id="rId24"/>
    <p:sldId id="279" r:id="rId25"/>
    <p:sldId id="280" r:id="rId26"/>
    <p:sldId id="281" r:id="rId27"/>
    <p:sldId id="282" r:id="rId28"/>
    <p:sldId id="283" r:id="rId29"/>
    <p:sldId id="284" r:id="rId30"/>
    <p:sldId id="285"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91" d="100"/>
          <a:sy n="91" d="100"/>
        </p:scale>
        <p:origin x="322"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923F103-BC34-4FE4-A40E-EDDEECFDA5D0}" type="datetimeFigureOut">
              <a:rPr lang="en-US" smtClean="0"/>
              <a:pPr/>
              <a:t>4/19/2021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48550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23A1CC3-2375-41D4-9E03-427CAF2A4C1A}" type="datetimeFigureOut">
              <a:rPr lang="en-US" smtClean="0"/>
              <a:t>4/19/2021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7815537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AFF16868-8199-4C2C-A5B1-63AEE139F88E}" type="datetimeFigureOut">
              <a:rPr lang="en-US" smtClean="0"/>
              <a:t>4/19/2021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5679005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2BE451C3-0FF4-47C4-B829-773ADF60F88C}" type="datetimeFigureOut">
              <a:rPr lang="en-US" smtClean="0"/>
              <a:t>4/19/2021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a:t>”</a:t>
            </a:r>
          </a:p>
        </p:txBody>
      </p:sp>
    </p:spTree>
    <p:extLst>
      <p:ext uri="{BB962C8B-B14F-4D97-AF65-F5344CB8AC3E}">
        <p14:creationId xmlns:p14="http://schemas.microsoft.com/office/powerpoint/2010/main" val="2849388257"/>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12C299-16B2-4475-990D-751901EACC14}" type="datetimeFigureOut">
              <a:rPr lang="en-US" smtClean="0"/>
              <a:t>4/19/2021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4737981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9FE86839-B9D8-4651-8783-F325ECE74E65}" type="datetimeFigureOut">
              <a:rPr lang="en-US" smtClean="0"/>
              <a:t>4/19/2021</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2730282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FD484F64-32F6-45C5-931F-ADC1662401D0}" type="datetimeFigureOut">
              <a:rPr lang="en-US" smtClean="0"/>
              <a:t>4/19/2021</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7667709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3086D93-FCAC-47E0-A2EE-787E62CA814C}" type="datetimeFigureOut">
              <a:rPr lang="en-US" smtClean="0"/>
              <a:t>4/19/2021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3984036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DA879A6-0FD0-4734-A311-86BFCA472E6E}" type="datetimeFigureOut">
              <a:rPr lang="en-US" smtClean="0"/>
              <a:t>4/19/2021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0161834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19C9CA7B-DFD4-44B5-8C60-D14B8CD1FB59}" type="datetimeFigureOut">
              <a:rPr lang="en-US" smtClean="0"/>
              <a:t>4/19/2021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6368109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4E6425-0181-43F2-84FC-787E803FD2F8}" type="datetimeFigureOut">
              <a:rPr lang="en-US" smtClean="0"/>
              <a:t>4/19/2021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9423371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smtClean="0"/>
              <a:t>4/19/2021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9815694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smtClean="0"/>
              <a:t>4/19/2021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2154769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7AA18ACC-A947-437B-A130-35BD54FDF1E9}" type="datetimeFigureOut">
              <a:rPr lang="en-US" smtClean="0"/>
              <a:t>4/19/2021</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36619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7C8D7E02-BCB8-4D50-A234-369438C08659}" type="datetimeFigureOut">
              <a:rPr lang="en-US" smtClean="0"/>
              <a:t>4/19/2021</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5575904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76E86A4C-8E40-4F87-A4F0-01A0687C5742}" type="datetimeFigureOut">
              <a:rPr lang="en-US" smtClean="0"/>
              <a:t>4/19/2021</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3371089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5E72C73-2D91-4E12-BA25-F0AA0C03599B}" type="datetimeFigureOut">
              <a:rPr lang="en-US" smtClean="0"/>
              <a:t>4/19/2021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3610550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2BE451C3-0FF4-47C4-B829-773ADF60F88C}" type="datetimeFigureOut">
              <a:rPr lang="en-US" smtClean="0"/>
              <a:t>4/19/2021</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217C01CDF565}" type="slidenum">
              <a:rPr lang="en-US" smtClean="0"/>
              <a:pPr/>
              <a:t>‹#›</a:t>
            </a:fld>
            <a:endParaRPr lang="en-US"/>
          </a:p>
        </p:txBody>
      </p:sp>
    </p:spTree>
    <p:extLst>
      <p:ext uri="{BB962C8B-B14F-4D97-AF65-F5344CB8AC3E}">
        <p14:creationId xmlns:p14="http://schemas.microsoft.com/office/powerpoint/2010/main" val="4220543521"/>
      </p:ext>
    </p:extLst>
  </p:cSld>
  <p:clrMap bg1="dk1" tx1="lt1" bg2="dk2"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 id="2147483690" r:id="rId16"/>
    <p:sldLayoutId id="2147483691"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5724CE-0F5E-47E4-B318-7A395C354428}"/>
              </a:ext>
            </a:extLst>
          </p:cNvPr>
          <p:cNvSpPr>
            <a:spLocks noGrp="1"/>
          </p:cNvSpPr>
          <p:nvPr>
            <p:ph type="ctrTitle"/>
          </p:nvPr>
        </p:nvSpPr>
        <p:spPr>
          <a:xfrm>
            <a:off x="647701" y="1454964"/>
            <a:ext cx="4799788" cy="3308840"/>
          </a:xfrm>
        </p:spPr>
        <p:txBody>
          <a:bodyPr>
            <a:normAutofit/>
          </a:bodyPr>
          <a:lstStyle/>
          <a:p>
            <a:r>
              <a:rPr lang="en-GB" sz="5600"/>
              <a:t>Proyecto 1: </a:t>
            </a:r>
            <a:r>
              <a:rPr lang="en-GB" sz="5600" err="1"/>
              <a:t>Ecobici</a:t>
            </a:r>
            <a:endParaRPr lang="en-US" sz="5600"/>
          </a:p>
        </p:txBody>
      </p:sp>
      <p:sp>
        <p:nvSpPr>
          <p:cNvPr id="3" name="Subtitle 2">
            <a:extLst>
              <a:ext uri="{FF2B5EF4-FFF2-40B4-BE49-F238E27FC236}">
                <a16:creationId xmlns:a16="http://schemas.microsoft.com/office/drawing/2014/main" id="{818B1445-AFD6-40B2-B5DF-5E602A8218F3}"/>
              </a:ext>
            </a:extLst>
          </p:cNvPr>
          <p:cNvSpPr>
            <a:spLocks noGrp="1"/>
          </p:cNvSpPr>
          <p:nvPr>
            <p:ph type="subTitle" idx="1"/>
          </p:nvPr>
        </p:nvSpPr>
        <p:spPr>
          <a:xfrm>
            <a:off x="647701" y="4763803"/>
            <a:ext cx="3339281" cy="1464378"/>
          </a:xfrm>
        </p:spPr>
        <p:txBody>
          <a:bodyPr>
            <a:normAutofit/>
          </a:bodyPr>
          <a:lstStyle/>
          <a:p>
            <a:r>
              <a:rPr lang="en-GB" sz="1800"/>
              <a:t>Intro. </a:t>
            </a:r>
            <a:r>
              <a:rPr lang="en-GB" sz="1800" err="1"/>
              <a:t>Ciencia</a:t>
            </a:r>
            <a:r>
              <a:rPr lang="en-GB" sz="1800"/>
              <a:t> de </a:t>
            </a:r>
            <a:r>
              <a:rPr lang="en-GB" sz="1800" err="1"/>
              <a:t>datos</a:t>
            </a:r>
            <a:endParaRPr lang="en-GB" sz="1800"/>
          </a:p>
          <a:p>
            <a:r>
              <a:rPr lang="en-GB" sz="1800"/>
              <a:t>Juan </a:t>
            </a:r>
            <a:r>
              <a:rPr lang="en-GB" sz="1800" err="1"/>
              <a:t>Lorthiois</a:t>
            </a:r>
            <a:endParaRPr lang="en-US" sz="1800"/>
          </a:p>
        </p:txBody>
      </p:sp>
      <p:pic>
        <p:nvPicPr>
          <p:cNvPr id="5" name="Picture 4" descr="A picture containing outdoor, bicycle, transport, parked&#10;&#10;Description automatically generated">
            <a:extLst>
              <a:ext uri="{FF2B5EF4-FFF2-40B4-BE49-F238E27FC236}">
                <a16:creationId xmlns:a16="http://schemas.microsoft.com/office/drawing/2014/main" id="{49C2011C-0F77-4ABE-A65E-3D89CE1D2BF0}"/>
              </a:ext>
            </a:extLst>
          </p:cNvPr>
          <p:cNvPicPr>
            <a:picLocks noChangeAspect="1"/>
          </p:cNvPicPr>
          <p:nvPr/>
        </p:nvPicPr>
        <p:blipFill rotWithShape="1">
          <a:blip r:embed="rId3"/>
          <a:srcRect l="6504" r="5061" b="-2"/>
          <a:stretch/>
        </p:blipFill>
        <p:spPr>
          <a:xfrm>
            <a:off x="6206247" y="10"/>
            <a:ext cx="5985754" cy="6857990"/>
          </a:xfrm>
          <a:prstGeom prst="rect">
            <a:avLst/>
          </a:prstGeom>
        </p:spPr>
      </p:pic>
      <p:sp>
        <p:nvSpPr>
          <p:cNvPr id="10" name="Rectangle 9">
            <a:extLst>
              <a:ext uri="{FF2B5EF4-FFF2-40B4-BE49-F238E27FC236}">
                <a16:creationId xmlns:a16="http://schemas.microsoft.com/office/drawing/2014/main" id="{BFEFF673-A9DE-416D-A04E-1D5090454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2481807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5FD9B8-C0D1-480D-A916-313A141E0F5A}"/>
              </a:ext>
            </a:extLst>
          </p:cNvPr>
          <p:cNvSpPr>
            <a:spLocks noGrp="1"/>
          </p:cNvSpPr>
          <p:nvPr>
            <p:ph type="title"/>
          </p:nvPr>
        </p:nvSpPr>
        <p:spPr/>
        <p:txBody>
          <a:bodyPr/>
          <a:lstStyle/>
          <a:p>
            <a:r>
              <a:rPr lang="en-GB"/>
              <a:t>EDA/Estadistica descriptiva</a:t>
            </a:r>
            <a:endParaRPr lang="es-MX"/>
          </a:p>
        </p:txBody>
      </p:sp>
      <p:sp>
        <p:nvSpPr>
          <p:cNvPr id="3" name="Content Placeholder 2">
            <a:extLst>
              <a:ext uri="{FF2B5EF4-FFF2-40B4-BE49-F238E27FC236}">
                <a16:creationId xmlns:a16="http://schemas.microsoft.com/office/drawing/2014/main" id="{ED72BE2E-B357-4FAC-BDED-2BA9A6EDFD63}"/>
              </a:ext>
            </a:extLst>
          </p:cNvPr>
          <p:cNvSpPr>
            <a:spLocks noGrp="1"/>
          </p:cNvSpPr>
          <p:nvPr>
            <p:ph idx="1"/>
          </p:nvPr>
        </p:nvSpPr>
        <p:spPr>
          <a:xfrm>
            <a:off x="874713" y="2030058"/>
            <a:ext cx="4348797" cy="4195481"/>
          </a:xfrm>
        </p:spPr>
        <p:txBody>
          <a:bodyPr numCol="1"/>
          <a:lstStyle/>
          <a:p>
            <a:pPr marL="457200" indent="-457200">
              <a:buFont typeface="+mj-lt"/>
              <a:buAutoNum type="arabicPeriod"/>
            </a:pPr>
            <a:r>
              <a:rPr lang="es-MX"/>
              <a:t>Total viajes realizados 676860</a:t>
            </a:r>
          </a:p>
          <a:p>
            <a:pPr marL="457200" indent="-457200">
              <a:buFont typeface="+mj-lt"/>
              <a:buAutoNum type="arabicPeriod"/>
            </a:pPr>
            <a:r>
              <a:rPr lang="es-MX"/>
              <a:t>Mujeres Enero 2020: 168036</a:t>
            </a:r>
          </a:p>
          <a:p>
            <a:pPr marL="457200" indent="-457200">
              <a:buFont typeface="+mj-lt"/>
              <a:buAutoNum type="arabicPeriod"/>
            </a:pPr>
            <a:r>
              <a:rPr lang="es-MX"/>
              <a:t>Hombres Enero 2020: 508824</a:t>
            </a:r>
          </a:p>
          <a:p>
            <a:pPr marL="457200" indent="-457200">
              <a:buFont typeface="+mj-lt"/>
              <a:buAutoNum type="arabicPeriod"/>
            </a:pPr>
            <a:r>
              <a:rPr lang="es-MX"/>
              <a:t>Edad promedio(ambos géneros): 35 años</a:t>
            </a:r>
          </a:p>
          <a:p>
            <a:pPr marL="457200" indent="-457200">
              <a:buFont typeface="+mj-lt"/>
              <a:buAutoNum type="arabicPeriod"/>
            </a:pPr>
            <a:r>
              <a:rPr lang="es-MX"/>
              <a:t>3 quartil (ambos géneros): 40 años</a:t>
            </a:r>
          </a:p>
          <a:p>
            <a:pPr marL="457200" indent="-457200">
              <a:buFont typeface="+mj-lt"/>
              <a:buAutoNum type="arabicPeriod"/>
            </a:pPr>
            <a:endParaRPr lang="es-MX"/>
          </a:p>
          <a:p>
            <a:pPr marL="457200" indent="-457200">
              <a:buFont typeface="+mj-lt"/>
              <a:buAutoNum type="arabicPeriod"/>
            </a:pPr>
            <a:endParaRPr lang="es-MX"/>
          </a:p>
          <a:p>
            <a:pPr marL="457200" indent="-457200">
              <a:buFont typeface="+mj-lt"/>
              <a:buAutoNum type="arabicPeriod"/>
            </a:pPr>
            <a:endParaRPr lang="es-MX"/>
          </a:p>
        </p:txBody>
      </p:sp>
      <p:pic>
        <p:nvPicPr>
          <p:cNvPr id="7" name="Picture 6" descr="Chart, box and whisker chart&#10;&#10;Description automatically generated">
            <a:extLst>
              <a:ext uri="{FF2B5EF4-FFF2-40B4-BE49-F238E27FC236}">
                <a16:creationId xmlns:a16="http://schemas.microsoft.com/office/drawing/2014/main" id="{5C57D1E3-BB56-456D-8C32-23FA72C94679}"/>
              </a:ext>
            </a:extLst>
          </p:cNvPr>
          <p:cNvPicPr>
            <a:picLocks noChangeAspect="1"/>
          </p:cNvPicPr>
          <p:nvPr/>
        </p:nvPicPr>
        <p:blipFill>
          <a:blip r:embed="rId2"/>
          <a:stretch>
            <a:fillRect/>
          </a:stretch>
        </p:blipFill>
        <p:spPr>
          <a:xfrm>
            <a:off x="6543675" y="1853247"/>
            <a:ext cx="5214938" cy="4061777"/>
          </a:xfrm>
          <a:prstGeom prst="rect">
            <a:avLst/>
          </a:prstGeom>
        </p:spPr>
      </p:pic>
    </p:spTree>
    <p:extLst>
      <p:ext uri="{BB962C8B-B14F-4D97-AF65-F5344CB8AC3E}">
        <p14:creationId xmlns:p14="http://schemas.microsoft.com/office/powerpoint/2010/main" val="9429629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15F82-A6F2-48E7-8290-255BFA35CF42}"/>
              </a:ext>
            </a:extLst>
          </p:cNvPr>
          <p:cNvSpPr>
            <a:spLocks noGrp="1"/>
          </p:cNvSpPr>
          <p:nvPr>
            <p:ph type="title"/>
          </p:nvPr>
        </p:nvSpPr>
        <p:spPr>
          <a:xfrm>
            <a:off x="648930" y="629266"/>
            <a:ext cx="3322912" cy="1641987"/>
          </a:xfrm>
        </p:spPr>
        <p:txBody>
          <a:bodyPr>
            <a:normAutofit/>
          </a:bodyPr>
          <a:lstStyle/>
          <a:p>
            <a:pPr>
              <a:lnSpc>
                <a:spcPct val="90000"/>
              </a:lnSpc>
            </a:pPr>
            <a:r>
              <a:rPr lang="en-GB" sz="2900"/>
              <a:t>EDA/Estadistica descriptiva</a:t>
            </a:r>
            <a:endParaRPr lang="es-MX" sz="2900"/>
          </a:p>
        </p:txBody>
      </p:sp>
      <p:pic>
        <p:nvPicPr>
          <p:cNvPr id="5" name="Content Placeholder 4" descr="Text&#10;&#10;Description automatically generated">
            <a:extLst>
              <a:ext uri="{FF2B5EF4-FFF2-40B4-BE49-F238E27FC236}">
                <a16:creationId xmlns:a16="http://schemas.microsoft.com/office/drawing/2014/main" id="{37841C88-77F0-4849-B2A2-2F4D6DD1DB4E}"/>
              </a:ext>
            </a:extLst>
          </p:cNvPr>
          <p:cNvPicPr>
            <a:picLocks noChangeAspect="1"/>
          </p:cNvPicPr>
          <p:nvPr/>
        </p:nvPicPr>
        <p:blipFill rotWithShape="1">
          <a:blip r:embed="rId3"/>
          <a:srcRect r="-4" b="5183"/>
          <a:stretch/>
        </p:blipFill>
        <p:spPr>
          <a:xfrm>
            <a:off x="4619544" y="609601"/>
            <a:ext cx="6924756" cy="5638797"/>
          </a:xfrm>
          <a:prstGeom prst="rect">
            <a:avLst/>
          </a:prstGeom>
          <a:effectLst>
            <a:outerShdw blurRad="50800" dist="38100" dir="5400000" algn="t" rotWithShape="0">
              <a:prstClr val="black">
                <a:alpha val="43000"/>
              </a:prstClr>
            </a:outerShdw>
          </a:effectLst>
        </p:spPr>
      </p:pic>
      <p:sp>
        <p:nvSpPr>
          <p:cNvPr id="12" name="Rectangle 11">
            <a:extLst>
              <a:ext uri="{FF2B5EF4-FFF2-40B4-BE49-F238E27FC236}">
                <a16:creationId xmlns:a16="http://schemas.microsoft.com/office/drawing/2014/main" id="{A93A089E-0A16-452C-B341-0F769780D2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9" name="Content Placeholder 8">
            <a:extLst>
              <a:ext uri="{FF2B5EF4-FFF2-40B4-BE49-F238E27FC236}">
                <a16:creationId xmlns:a16="http://schemas.microsoft.com/office/drawing/2014/main" id="{840D79D8-7640-431A-BDE2-72790ED6D23C}"/>
              </a:ext>
            </a:extLst>
          </p:cNvPr>
          <p:cNvSpPr>
            <a:spLocks noGrp="1"/>
          </p:cNvSpPr>
          <p:nvPr>
            <p:ph idx="1"/>
          </p:nvPr>
        </p:nvSpPr>
        <p:spPr>
          <a:xfrm>
            <a:off x="647701" y="2438401"/>
            <a:ext cx="3324141" cy="3809998"/>
          </a:xfrm>
        </p:spPr>
        <p:txBody>
          <a:bodyPr>
            <a:normAutofit/>
          </a:bodyPr>
          <a:lstStyle/>
          <a:p>
            <a:r>
              <a:rPr lang="en-US"/>
              <a:t>El 75% de los ususarios hace viajes de menos de 18 minutos</a:t>
            </a:r>
          </a:p>
          <a:p>
            <a:r>
              <a:rPr lang="en-US"/>
              <a:t>En promedio un trayecto típico dura alrededor de 16 mins</a:t>
            </a:r>
          </a:p>
        </p:txBody>
      </p:sp>
    </p:spTree>
    <p:extLst>
      <p:ext uri="{BB962C8B-B14F-4D97-AF65-F5344CB8AC3E}">
        <p14:creationId xmlns:p14="http://schemas.microsoft.com/office/powerpoint/2010/main" val="27991722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5811C-7FA5-4386-AEE2-B1F65CA17C3B}"/>
              </a:ext>
            </a:extLst>
          </p:cNvPr>
          <p:cNvSpPr>
            <a:spLocks noGrp="1"/>
          </p:cNvSpPr>
          <p:nvPr>
            <p:ph type="title"/>
          </p:nvPr>
        </p:nvSpPr>
        <p:spPr/>
        <p:txBody>
          <a:bodyPr/>
          <a:lstStyle/>
          <a:p>
            <a:r>
              <a:rPr lang="en-GB" sz="4400"/>
              <a:t>EDA/Estadistica descriptiva</a:t>
            </a:r>
            <a:endParaRPr lang="es-MX"/>
          </a:p>
        </p:txBody>
      </p:sp>
      <p:pic>
        <p:nvPicPr>
          <p:cNvPr id="5" name="Content Placeholder 4" descr="Text&#10;&#10;Description automatically generated">
            <a:extLst>
              <a:ext uri="{FF2B5EF4-FFF2-40B4-BE49-F238E27FC236}">
                <a16:creationId xmlns:a16="http://schemas.microsoft.com/office/drawing/2014/main" id="{EC54E858-A28C-4EB4-93BC-28AFFC246696}"/>
              </a:ext>
            </a:extLst>
          </p:cNvPr>
          <p:cNvPicPr>
            <a:picLocks noGrp="1" noChangeAspect="1"/>
          </p:cNvPicPr>
          <p:nvPr>
            <p:ph idx="1"/>
          </p:nvPr>
        </p:nvPicPr>
        <p:blipFill>
          <a:blip r:embed="rId2"/>
          <a:stretch>
            <a:fillRect/>
          </a:stretch>
        </p:blipFill>
        <p:spPr>
          <a:xfrm>
            <a:off x="646111" y="1630112"/>
            <a:ext cx="10270506" cy="3041901"/>
          </a:xfrm>
        </p:spPr>
      </p:pic>
    </p:spTree>
    <p:extLst>
      <p:ext uri="{BB962C8B-B14F-4D97-AF65-F5344CB8AC3E}">
        <p14:creationId xmlns:p14="http://schemas.microsoft.com/office/powerpoint/2010/main" val="10974542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18C707-BF1F-4E85-AC93-509C831AE8AE}"/>
              </a:ext>
            </a:extLst>
          </p:cNvPr>
          <p:cNvSpPr>
            <a:spLocks noGrp="1"/>
          </p:cNvSpPr>
          <p:nvPr>
            <p:ph type="title"/>
          </p:nvPr>
        </p:nvSpPr>
        <p:spPr/>
        <p:txBody>
          <a:bodyPr/>
          <a:lstStyle/>
          <a:p>
            <a:r>
              <a:rPr lang="en-GB"/>
              <a:t>EDA/Estadistica descriptiva</a:t>
            </a:r>
            <a:endParaRPr lang="es-MX"/>
          </a:p>
        </p:txBody>
      </p:sp>
      <p:sp>
        <p:nvSpPr>
          <p:cNvPr id="3" name="Content Placeholder 2">
            <a:extLst>
              <a:ext uri="{FF2B5EF4-FFF2-40B4-BE49-F238E27FC236}">
                <a16:creationId xmlns:a16="http://schemas.microsoft.com/office/drawing/2014/main" id="{604E0F99-225D-4947-B807-4C5351A437FD}"/>
              </a:ext>
            </a:extLst>
          </p:cNvPr>
          <p:cNvSpPr>
            <a:spLocks noGrp="1"/>
          </p:cNvSpPr>
          <p:nvPr>
            <p:ph idx="1"/>
          </p:nvPr>
        </p:nvSpPr>
        <p:spPr/>
        <p:txBody>
          <a:bodyPr/>
          <a:lstStyle/>
          <a:p>
            <a:r>
              <a:rPr lang="en-GB"/>
              <a:t>Viajes de más de 45 min</a:t>
            </a:r>
          </a:p>
          <a:p>
            <a:endParaRPr lang="es-MX"/>
          </a:p>
        </p:txBody>
      </p:sp>
      <p:pic>
        <p:nvPicPr>
          <p:cNvPr id="5" name="Picture 4" descr="Text&#10;&#10;Description automatically generated">
            <a:extLst>
              <a:ext uri="{FF2B5EF4-FFF2-40B4-BE49-F238E27FC236}">
                <a16:creationId xmlns:a16="http://schemas.microsoft.com/office/drawing/2014/main" id="{1299EB7A-09AA-4D3E-B370-3EF9B713610E}"/>
              </a:ext>
            </a:extLst>
          </p:cNvPr>
          <p:cNvPicPr>
            <a:picLocks noChangeAspect="1"/>
          </p:cNvPicPr>
          <p:nvPr/>
        </p:nvPicPr>
        <p:blipFill>
          <a:blip r:embed="rId2"/>
          <a:stretch>
            <a:fillRect/>
          </a:stretch>
        </p:blipFill>
        <p:spPr>
          <a:xfrm>
            <a:off x="1388473" y="2862175"/>
            <a:ext cx="9303626" cy="2995700"/>
          </a:xfrm>
          <a:prstGeom prst="rect">
            <a:avLst/>
          </a:prstGeom>
        </p:spPr>
      </p:pic>
    </p:spTree>
    <p:extLst>
      <p:ext uri="{BB962C8B-B14F-4D97-AF65-F5344CB8AC3E}">
        <p14:creationId xmlns:p14="http://schemas.microsoft.com/office/powerpoint/2010/main" val="10146551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857908-E756-4008-8846-DF59762C299B}"/>
              </a:ext>
            </a:extLst>
          </p:cNvPr>
          <p:cNvSpPr>
            <a:spLocks noGrp="1"/>
          </p:cNvSpPr>
          <p:nvPr>
            <p:ph type="title"/>
          </p:nvPr>
        </p:nvSpPr>
        <p:spPr/>
        <p:txBody>
          <a:bodyPr/>
          <a:lstStyle/>
          <a:p>
            <a:r>
              <a:rPr lang="en-GB"/>
              <a:t>Similitud entre salidas y llegadas</a:t>
            </a:r>
            <a:endParaRPr lang="es-MX"/>
          </a:p>
        </p:txBody>
      </p:sp>
      <p:pic>
        <p:nvPicPr>
          <p:cNvPr id="5" name="Content Placeholder 4" descr="Chart, box and whisker chart&#10;&#10;Description automatically generated">
            <a:extLst>
              <a:ext uri="{FF2B5EF4-FFF2-40B4-BE49-F238E27FC236}">
                <a16:creationId xmlns:a16="http://schemas.microsoft.com/office/drawing/2014/main" id="{9033B0F9-3A4F-4E57-9CF1-E850238313C4}"/>
              </a:ext>
            </a:extLst>
          </p:cNvPr>
          <p:cNvPicPr>
            <a:picLocks noGrp="1" noChangeAspect="1"/>
          </p:cNvPicPr>
          <p:nvPr>
            <p:ph idx="1"/>
          </p:nvPr>
        </p:nvPicPr>
        <p:blipFill>
          <a:blip r:embed="rId2"/>
          <a:stretch>
            <a:fillRect/>
          </a:stretch>
        </p:blipFill>
        <p:spPr>
          <a:xfrm>
            <a:off x="414206" y="2566140"/>
            <a:ext cx="5248553" cy="3491760"/>
          </a:xfrm>
        </p:spPr>
      </p:pic>
      <p:pic>
        <p:nvPicPr>
          <p:cNvPr id="7" name="Picture 6" descr="Chart, box and whisker chart&#10;&#10;Description automatically generated">
            <a:extLst>
              <a:ext uri="{FF2B5EF4-FFF2-40B4-BE49-F238E27FC236}">
                <a16:creationId xmlns:a16="http://schemas.microsoft.com/office/drawing/2014/main" id="{56FA058B-3BB5-4988-A576-5089AB82817D}"/>
              </a:ext>
            </a:extLst>
          </p:cNvPr>
          <p:cNvPicPr>
            <a:picLocks noChangeAspect="1"/>
          </p:cNvPicPr>
          <p:nvPr/>
        </p:nvPicPr>
        <p:blipFill>
          <a:blip r:embed="rId3"/>
          <a:stretch>
            <a:fillRect/>
          </a:stretch>
        </p:blipFill>
        <p:spPr>
          <a:xfrm>
            <a:off x="6208234" y="2566140"/>
            <a:ext cx="5426685" cy="3491760"/>
          </a:xfrm>
          <a:prstGeom prst="rect">
            <a:avLst/>
          </a:prstGeom>
        </p:spPr>
      </p:pic>
    </p:spTree>
    <p:extLst>
      <p:ext uri="{BB962C8B-B14F-4D97-AF65-F5344CB8AC3E}">
        <p14:creationId xmlns:p14="http://schemas.microsoft.com/office/powerpoint/2010/main" val="41218102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515C3C-45A9-4933-9524-A4AAFFB1D303}"/>
              </a:ext>
            </a:extLst>
          </p:cNvPr>
          <p:cNvSpPr>
            <a:spLocks noGrp="1"/>
          </p:cNvSpPr>
          <p:nvPr>
            <p:ph type="title"/>
          </p:nvPr>
        </p:nvSpPr>
        <p:spPr/>
        <p:txBody>
          <a:bodyPr/>
          <a:lstStyle/>
          <a:p>
            <a:r>
              <a:rPr lang="en-GB"/>
              <a:t>¿Correlación?</a:t>
            </a:r>
            <a:endParaRPr lang="es-MX"/>
          </a:p>
        </p:txBody>
      </p:sp>
      <p:pic>
        <p:nvPicPr>
          <p:cNvPr id="5" name="Content Placeholder 4" descr="Square&#10;&#10;Description automatically generated with medium confidence">
            <a:extLst>
              <a:ext uri="{FF2B5EF4-FFF2-40B4-BE49-F238E27FC236}">
                <a16:creationId xmlns:a16="http://schemas.microsoft.com/office/drawing/2014/main" id="{8652FF2F-2FCA-4033-A47B-5AD679D5A350}"/>
              </a:ext>
            </a:extLst>
          </p:cNvPr>
          <p:cNvPicPr>
            <a:picLocks noGrp="1" noChangeAspect="1"/>
          </p:cNvPicPr>
          <p:nvPr>
            <p:ph idx="1"/>
          </p:nvPr>
        </p:nvPicPr>
        <p:blipFill>
          <a:blip r:embed="rId2"/>
          <a:stretch>
            <a:fillRect/>
          </a:stretch>
        </p:blipFill>
        <p:spPr>
          <a:xfrm>
            <a:off x="2576339" y="1421468"/>
            <a:ext cx="5996162" cy="4796928"/>
          </a:xfrm>
        </p:spPr>
      </p:pic>
    </p:spTree>
    <p:extLst>
      <p:ext uri="{BB962C8B-B14F-4D97-AF65-F5344CB8AC3E}">
        <p14:creationId xmlns:p14="http://schemas.microsoft.com/office/powerpoint/2010/main" val="38147187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4B6E63-E45E-4894-85A2-432EA94FBFF3}"/>
              </a:ext>
            </a:extLst>
          </p:cNvPr>
          <p:cNvSpPr>
            <a:spLocks noGrp="1"/>
          </p:cNvSpPr>
          <p:nvPr>
            <p:ph type="title"/>
          </p:nvPr>
        </p:nvSpPr>
        <p:spPr/>
        <p:txBody>
          <a:bodyPr/>
          <a:lstStyle/>
          <a:p>
            <a:r>
              <a:rPr lang="en-GB"/>
              <a:t>Conclusiones iniciales y selección del metodo de aprendizaje</a:t>
            </a:r>
            <a:endParaRPr lang="es-MX"/>
          </a:p>
        </p:txBody>
      </p:sp>
      <p:sp>
        <p:nvSpPr>
          <p:cNvPr id="3" name="Content Placeholder 2">
            <a:extLst>
              <a:ext uri="{FF2B5EF4-FFF2-40B4-BE49-F238E27FC236}">
                <a16:creationId xmlns:a16="http://schemas.microsoft.com/office/drawing/2014/main" id="{94AC9837-F756-44FE-9BC7-7C747D9066E9}"/>
              </a:ext>
            </a:extLst>
          </p:cNvPr>
          <p:cNvSpPr>
            <a:spLocks noGrp="1"/>
          </p:cNvSpPr>
          <p:nvPr>
            <p:ph idx="1"/>
          </p:nvPr>
        </p:nvSpPr>
        <p:spPr/>
        <p:txBody>
          <a:bodyPr/>
          <a:lstStyle/>
          <a:p>
            <a:r>
              <a:rPr lang="en-GB"/>
              <a:t>El usuario promedio es joven, al rededor de 35 años</a:t>
            </a:r>
          </a:p>
          <a:p>
            <a:r>
              <a:rPr lang="en-GB"/>
              <a:t>La gran mayoría de usuarios es del genero masculino (75%)</a:t>
            </a:r>
          </a:p>
          <a:p>
            <a:r>
              <a:rPr lang="en-GB"/>
              <a:t>Cada trayecto es sumamente corto, alrededor de 16 minutos</a:t>
            </a:r>
          </a:p>
          <a:p>
            <a:r>
              <a:rPr lang="en-GB"/>
              <a:t>Muchos de los trayectos se dan entre estaciones cercanas unas de otras.</a:t>
            </a:r>
          </a:p>
          <a:p>
            <a:r>
              <a:rPr lang="en-GB"/>
              <a:t>Por la naturaleza del dataset, no queda clara una variable objetivo como para hacer predicciones… por lo tanto se decidió trabajar con un metodo no supervisado para tartar de encontrar más patrones interesantes en los trayectos realizados, y terminar de perfilar el ususario del servicio.</a:t>
            </a:r>
            <a:endParaRPr lang="es-MX"/>
          </a:p>
        </p:txBody>
      </p:sp>
    </p:spTree>
    <p:extLst>
      <p:ext uri="{BB962C8B-B14F-4D97-AF65-F5344CB8AC3E}">
        <p14:creationId xmlns:p14="http://schemas.microsoft.com/office/powerpoint/2010/main" val="4662704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9220F-5158-48B9-962E-4462F9C6F28F}"/>
              </a:ext>
            </a:extLst>
          </p:cNvPr>
          <p:cNvSpPr>
            <a:spLocks noGrp="1"/>
          </p:cNvSpPr>
          <p:nvPr>
            <p:ph type="title"/>
          </p:nvPr>
        </p:nvSpPr>
        <p:spPr/>
        <p:txBody>
          <a:bodyPr/>
          <a:lstStyle/>
          <a:p>
            <a:r>
              <a:rPr lang="en-GB"/>
              <a:t>Metodo seleccionado: T-SNE</a:t>
            </a:r>
            <a:endParaRPr lang="es-MX"/>
          </a:p>
        </p:txBody>
      </p:sp>
      <p:sp>
        <p:nvSpPr>
          <p:cNvPr id="3" name="Content Placeholder 2">
            <a:extLst>
              <a:ext uri="{FF2B5EF4-FFF2-40B4-BE49-F238E27FC236}">
                <a16:creationId xmlns:a16="http://schemas.microsoft.com/office/drawing/2014/main" id="{3FC95CE4-FFEE-4787-A7A4-01169FEADDF0}"/>
              </a:ext>
            </a:extLst>
          </p:cNvPr>
          <p:cNvSpPr>
            <a:spLocks noGrp="1"/>
          </p:cNvSpPr>
          <p:nvPr>
            <p:ph idx="1"/>
          </p:nvPr>
        </p:nvSpPr>
        <p:spPr/>
        <p:txBody>
          <a:bodyPr/>
          <a:lstStyle/>
          <a:p>
            <a:r>
              <a:rPr lang="en-GB"/>
              <a:t>Razón por la que se eligió t-SNE:</a:t>
            </a:r>
          </a:p>
          <a:p>
            <a:r>
              <a:rPr lang="en-GB"/>
              <a:t>Preserva la estructura original de los datos</a:t>
            </a:r>
          </a:p>
          <a:p>
            <a:r>
              <a:rPr lang="en-GB"/>
              <a:t>Parece haber poca correlación entre variables</a:t>
            </a:r>
          </a:p>
          <a:p>
            <a:r>
              <a:rPr lang="en-GB"/>
              <a:t>El objetivo es determiner si hay algún tipo de clusterización/patrón dentro del conjunto de datos, y por lo general este metodo está entre los mejores.</a:t>
            </a:r>
          </a:p>
          <a:p>
            <a:r>
              <a:rPr lang="en-GB"/>
              <a:t>Tras comparar con metodos como LLE, ISOMAP, PCA, fue el  que mejores resultados dió.</a:t>
            </a:r>
          </a:p>
          <a:p>
            <a:r>
              <a:rPr lang="en-GB"/>
              <a:t>Al aplicar t-SNE, y hacer varias corridas variando el tamaño de la muestra, y la perplejidad, la estructura general de los datos permaneció igual.</a:t>
            </a:r>
            <a:endParaRPr lang="es-MX"/>
          </a:p>
        </p:txBody>
      </p:sp>
    </p:spTree>
    <p:extLst>
      <p:ext uri="{BB962C8B-B14F-4D97-AF65-F5344CB8AC3E}">
        <p14:creationId xmlns:p14="http://schemas.microsoft.com/office/powerpoint/2010/main" val="23871870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1E22A-7E55-43A5-9DB4-2C24EEE03D09}"/>
              </a:ext>
            </a:extLst>
          </p:cNvPr>
          <p:cNvSpPr>
            <a:spLocks noGrp="1"/>
          </p:cNvSpPr>
          <p:nvPr>
            <p:ph type="title"/>
          </p:nvPr>
        </p:nvSpPr>
        <p:spPr/>
        <p:txBody>
          <a:bodyPr/>
          <a:lstStyle/>
          <a:p>
            <a:r>
              <a:rPr lang="en-GB"/>
              <a:t>Resultados: muestreo de 100000 individuos, perplejidad 50</a:t>
            </a:r>
            <a:endParaRPr lang="es-MX"/>
          </a:p>
        </p:txBody>
      </p:sp>
      <p:pic>
        <p:nvPicPr>
          <p:cNvPr id="5" name="Content Placeholder 4" descr="Chart, map&#10;&#10;Description automatically generated">
            <a:extLst>
              <a:ext uri="{FF2B5EF4-FFF2-40B4-BE49-F238E27FC236}">
                <a16:creationId xmlns:a16="http://schemas.microsoft.com/office/drawing/2014/main" id="{F5ED9A1A-0642-47A3-95D8-731D8CF73B3E}"/>
              </a:ext>
            </a:extLst>
          </p:cNvPr>
          <p:cNvPicPr>
            <a:picLocks noGrp="1" noChangeAspect="1"/>
          </p:cNvPicPr>
          <p:nvPr>
            <p:ph idx="1"/>
          </p:nvPr>
        </p:nvPicPr>
        <p:blipFill>
          <a:blip r:embed="rId2"/>
          <a:stretch>
            <a:fillRect/>
          </a:stretch>
        </p:blipFill>
        <p:spPr>
          <a:xfrm>
            <a:off x="2286527" y="2052637"/>
            <a:ext cx="7450860" cy="4750549"/>
          </a:xfrm>
        </p:spPr>
      </p:pic>
    </p:spTree>
    <p:extLst>
      <p:ext uri="{BB962C8B-B14F-4D97-AF65-F5344CB8AC3E}">
        <p14:creationId xmlns:p14="http://schemas.microsoft.com/office/powerpoint/2010/main" val="37635371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56CEF-3B8A-4B55-A453-B5A3914D4584}"/>
              </a:ext>
            </a:extLst>
          </p:cNvPr>
          <p:cNvSpPr>
            <a:spLocks noGrp="1"/>
          </p:cNvSpPr>
          <p:nvPr>
            <p:ph type="title"/>
          </p:nvPr>
        </p:nvSpPr>
        <p:spPr/>
        <p:txBody>
          <a:bodyPr/>
          <a:lstStyle/>
          <a:p>
            <a:r>
              <a:rPr lang="en-GB"/>
              <a:t>Diferenciados por edad</a:t>
            </a:r>
            <a:endParaRPr lang="es-MX"/>
          </a:p>
        </p:txBody>
      </p:sp>
      <p:pic>
        <p:nvPicPr>
          <p:cNvPr id="5" name="Content Placeholder 4" descr="A map of the world&#10;&#10;Description automatically generated with medium confidence">
            <a:extLst>
              <a:ext uri="{FF2B5EF4-FFF2-40B4-BE49-F238E27FC236}">
                <a16:creationId xmlns:a16="http://schemas.microsoft.com/office/drawing/2014/main" id="{B988DEEC-BB72-4974-ACDF-EE691646363F}"/>
              </a:ext>
            </a:extLst>
          </p:cNvPr>
          <p:cNvPicPr>
            <a:picLocks noGrp="1" noChangeAspect="1"/>
          </p:cNvPicPr>
          <p:nvPr>
            <p:ph idx="1"/>
          </p:nvPr>
        </p:nvPicPr>
        <p:blipFill>
          <a:blip r:embed="rId2"/>
          <a:stretch>
            <a:fillRect/>
          </a:stretch>
        </p:blipFill>
        <p:spPr>
          <a:xfrm>
            <a:off x="2215732" y="2052638"/>
            <a:ext cx="6722311" cy="4195762"/>
          </a:xfrm>
        </p:spPr>
      </p:pic>
    </p:spTree>
    <p:extLst>
      <p:ext uri="{BB962C8B-B14F-4D97-AF65-F5344CB8AC3E}">
        <p14:creationId xmlns:p14="http://schemas.microsoft.com/office/powerpoint/2010/main" val="14161961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FE9F5-2204-4027-92D6-F719C666E07C}"/>
              </a:ext>
            </a:extLst>
          </p:cNvPr>
          <p:cNvSpPr>
            <a:spLocks noGrp="1"/>
          </p:cNvSpPr>
          <p:nvPr>
            <p:ph type="title"/>
          </p:nvPr>
        </p:nvSpPr>
        <p:spPr/>
        <p:txBody>
          <a:bodyPr/>
          <a:lstStyle/>
          <a:p>
            <a:r>
              <a:rPr lang="en-GB" err="1"/>
              <a:t>Información</a:t>
            </a:r>
            <a:r>
              <a:rPr lang="en-GB"/>
              <a:t> </a:t>
            </a:r>
            <a:r>
              <a:rPr lang="en-GB" err="1"/>
              <a:t>básica</a:t>
            </a:r>
            <a:endParaRPr lang="en-US"/>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482C1524-7996-45C7-8D27-3DD3B298135F}"/>
                  </a:ext>
                </a:extLst>
              </p:cNvPr>
              <p:cNvSpPr>
                <a:spLocks noGrp="1"/>
              </p:cNvSpPr>
              <p:nvPr>
                <p:ph idx="1"/>
              </p:nvPr>
            </p:nvSpPr>
            <p:spPr/>
            <p:txBody>
              <a:bodyPr>
                <a:normAutofit lnSpcReduction="10000"/>
              </a:bodyPr>
              <a:lstStyle/>
              <a:p>
                <a:r>
                  <a:rPr lang="en-GB"/>
                  <a:t>Ecobici es el </a:t>
                </a:r>
                <a:r>
                  <a:rPr lang="en-GB" err="1"/>
                  <a:t>sistema</a:t>
                </a:r>
                <a:r>
                  <a:rPr lang="en-GB"/>
                  <a:t> de </a:t>
                </a:r>
                <a:r>
                  <a:rPr lang="en-GB" err="1"/>
                  <a:t>bicicletas</a:t>
                </a:r>
                <a:r>
                  <a:rPr lang="en-GB"/>
                  <a:t> </a:t>
                </a:r>
                <a:r>
                  <a:rPr lang="en-GB" err="1"/>
                  <a:t>público</a:t>
                </a:r>
                <a:r>
                  <a:rPr lang="en-GB"/>
                  <a:t> </a:t>
                </a:r>
                <a:r>
                  <a:rPr lang="en-GB" err="1"/>
                  <a:t>instalado</a:t>
                </a:r>
                <a:r>
                  <a:rPr lang="en-GB"/>
                  <a:t> </a:t>
                </a:r>
                <a:r>
                  <a:rPr lang="en-GB" err="1"/>
                  <a:t>en</a:t>
                </a:r>
                <a:r>
                  <a:rPr lang="en-GB"/>
                  <a:t> la ciudad de Mexico (DF)</a:t>
                </a:r>
              </a:p>
              <a:p>
                <a:endParaRPr lang="en-GB"/>
              </a:p>
              <a:p>
                <a:r>
                  <a:rPr lang="en-GB"/>
                  <a:t>480 </a:t>
                </a:r>
                <a:r>
                  <a:rPr lang="en-GB" err="1"/>
                  <a:t>cicloestaciones</a:t>
                </a:r>
                <a:r>
                  <a:rPr lang="en-GB"/>
                  <a:t>, </a:t>
                </a:r>
                <a:r>
                  <a:rPr lang="en-GB" err="1"/>
                  <a:t>esencialmente</a:t>
                </a:r>
                <a:r>
                  <a:rPr lang="en-GB"/>
                  <a:t> </a:t>
                </a:r>
                <a:r>
                  <a:rPr lang="en-GB" err="1"/>
                  <a:t>concentradas</a:t>
                </a:r>
                <a:r>
                  <a:rPr lang="en-GB"/>
                  <a:t> </a:t>
                </a:r>
                <a:r>
                  <a:rPr lang="en-GB" err="1"/>
                  <a:t>cerca</a:t>
                </a:r>
                <a:r>
                  <a:rPr lang="en-GB"/>
                  <a:t> del centro corporativo de la ciudad, Mexico DF </a:t>
                </a:r>
                <a:r>
                  <a:rPr lang="en-GB" err="1"/>
                  <a:t>cubre</a:t>
                </a:r>
                <a:r>
                  <a:rPr lang="en-GB"/>
                  <a:t> una </a:t>
                </a:r>
                <a:r>
                  <a:rPr lang="en-GB" err="1"/>
                  <a:t>superficie</a:t>
                </a:r>
                <a:r>
                  <a:rPr lang="en-GB"/>
                  <a:t> de 1485</a:t>
                </a:r>
                <a14:m>
                  <m:oMath xmlns:m="http://schemas.openxmlformats.org/officeDocument/2006/math">
                    <m:sSup>
                      <m:sSupPr>
                        <m:ctrlPr>
                          <a:rPr lang="en-GB" i="1" smtClean="0">
                            <a:latin typeface="Cambria Math" panose="02040503050406030204" pitchFamily="18" charset="0"/>
                          </a:rPr>
                        </m:ctrlPr>
                      </m:sSupPr>
                      <m:e>
                        <m:r>
                          <a:rPr lang="en-GB" b="0" i="1" smtClean="0">
                            <a:latin typeface="Cambria Math" panose="02040503050406030204" pitchFamily="18" charset="0"/>
                          </a:rPr>
                          <m:t>𝐾𝑚</m:t>
                        </m:r>
                      </m:e>
                      <m:sup>
                        <m:r>
                          <a:rPr lang="en-GB" b="0" i="1" smtClean="0">
                            <a:latin typeface="Cambria Math" panose="02040503050406030204" pitchFamily="18" charset="0"/>
                          </a:rPr>
                          <m:t>2</m:t>
                        </m:r>
                      </m:sup>
                    </m:sSup>
                  </m:oMath>
                </a14:m>
                <a:r>
                  <a:rPr lang="en-GB"/>
                  <a:t> </a:t>
                </a:r>
                <a:r>
                  <a:rPr lang="en-GB" err="1"/>
                  <a:t>mientras</a:t>
                </a:r>
                <a:r>
                  <a:rPr lang="en-GB"/>
                  <a:t> que el </a:t>
                </a:r>
                <a:r>
                  <a:rPr lang="en-GB" err="1"/>
                  <a:t>servicio</a:t>
                </a:r>
                <a:r>
                  <a:rPr lang="en-GB"/>
                  <a:t> </a:t>
                </a:r>
                <a:r>
                  <a:rPr lang="en-GB" err="1"/>
                  <a:t>ofrece</a:t>
                </a:r>
                <a:r>
                  <a:rPr lang="en-GB"/>
                  <a:t> </a:t>
                </a:r>
                <a:r>
                  <a:rPr lang="en-GB" err="1"/>
                  <a:t>cobertura</a:t>
                </a:r>
                <a:r>
                  <a:rPr lang="en-GB"/>
                  <a:t> </a:t>
                </a:r>
                <a:r>
                  <a:rPr lang="en-GB" err="1"/>
                  <a:t>sobre</a:t>
                </a:r>
                <a:r>
                  <a:rPr lang="en-GB"/>
                  <a:t> 38</a:t>
                </a:r>
                <a14:m>
                  <m:oMath xmlns:m="http://schemas.openxmlformats.org/officeDocument/2006/math">
                    <m:sSup>
                      <m:sSupPr>
                        <m:ctrlPr>
                          <a:rPr lang="en-GB" i="1" smtClean="0">
                            <a:latin typeface="Cambria Math" panose="02040503050406030204" pitchFamily="18" charset="0"/>
                          </a:rPr>
                        </m:ctrlPr>
                      </m:sSupPr>
                      <m:e>
                        <m:r>
                          <a:rPr lang="en-GB" b="0" i="1" smtClean="0">
                            <a:latin typeface="Cambria Math" panose="02040503050406030204" pitchFamily="18" charset="0"/>
                          </a:rPr>
                          <m:t>𝐾𝑚</m:t>
                        </m:r>
                      </m:e>
                      <m:sup>
                        <m:r>
                          <a:rPr lang="en-GB" b="0" i="1" smtClean="0">
                            <a:latin typeface="Cambria Math" panose="02040503050406030204" pitchFamily="18" charset="0"/>
                          </a:rPr>
                          <m:t>2</m:t>
                        </m:r>
                      </m:sup>
                    </m:sSup>
                  </m:oMath>
                </a14:m>
                <a:r>
                  <a:rPr lang="en-GB"/>
                  <a:t>.</a:t>
                </a:r>
              </a:p>
              <a:p>
                <a:pPr marL="0" indent="0">
                  <a:buNone/>
                </a:pPr>
                <a:endParaRPr lang="en-GB"/>
              </a:p>
              <a:p>
                <a:r>
                  <a:rPr lang="en-GB"/>
                  <a:t>6800 </a:t>
                </a:r>
                <a:r>
                  <a:rPr lang="en-GB" err="1"/>
                  <a:t>bicletas</a:t>
                </a:r>
                <a:endParaRPr lang="en-GB"/>
              </a:p>
              <a:p>
                <a:r>
                  <a:rPr lang="en-GB"/>
                  <a:t>170 000 </a:t>
                </a:r>
                <a:r>
                  <a:rPr lang="en-GB" err="1"/>
                  <a:t>usuarios</a:t>
                </a:r>
                <a:r>
                  <a:rPr lang="en-GB"/>
                  <a:t> </a:t>
                </a:r>
                <a:r>
                  <a:rPr lang="en-GB" err="1"/>
                  <a:t>registrados</a:t>
                </a:r>
                <a:endParaRPr lang="en-GB"/>
              </a:p>
              <a:p>
                <a:r>
                  <a:rPr lang="en-GB"/>
                  <a:t>El Sistema cobra un extra </a:t>
                </a:r>
                <a:r>
                  <a:rPr lang="en-GB" err="1"/>
                  <a:t>en</a:t>
                </a:r>
                <a:r>
                  <a:rPr lang="en-GB"/>
                  <a:t> </a:t>
                </a:r>
                <a:r>
                  <a:rPr lang="en-GB" err="1"/>
                  <a:t>caso</a:t>
                </a:r>
                <a:r>
                  <a:rPr lang="en-GB"/>
                  <a:t> de que el </a:t>
                </a:r>
                <a:r>
                  <a:rPr lang="en-GB" err="1"/>
                  <a:t>tiempo</a:t>
                </a:r>
                <a:r>
                  <a:rPr lang="en-GB"/>
                  <a:t> de </a:t>
                </a:r>
                <a:r>
                  <a:rPr lang="en-GB" err="1"/>
                  <a:t>uso</a:t>
                </a:r>
                <a:r>
                  <a:rPr lang="en-GB"/>
                  <a:t> sea mayor a 45 mins, y hay una </a:t>
                </a:r>
                <a:r>
                  <a:rPr lang="en-GB" err="1"/>
                  <a:t>fuerte</a:t>
                </a:r>
                <a:r>
                  <a:rPr lang="en-GB"/>
                  <a:t> </a:t>
                </a:r>
                <a:r>
                  <a:rPr lang="en-GB" err="1"/>
                  <a:t>penalizción</a:t>
                </a:r>
                <a:r>
                  <a:rPr lang="en-GB"/>
                  <a:t> para los </a:t>
                </a:r>
                <a:r>
                  <a:rPr lang="en-GB" err="1"/>
                  <a:t>viajes</a:t>
                </a:r>
                <a:r>
                  <a:rPr lang="en-GB"/>
                  <a:t> que </a:t>
                </a:r>
                <a:r>
                  <a:rPr lang="en-GB" err="1"/>
                  <a:t>duran</a:t>
                </a:r>
                <a:r>
                  <a:rPr lang="en-GB"/>
                  <a:t> mas de 1 </a:t>
                </a:r>
                <a:r>
                  <a:rPr lang="en-GB" err="1"/>
                  <a:t>dia</a:t>
                </a:r>
                <a:r>
                  <a:rPr lang="en-GB"/>
                  <a:t> (la </a:t>
                </a:r>
                <a:r>
                  <a:rPr lang="en-GB" err="1"/>
                  <a:t>bicicleta</a:t>
                </a:r>
                <a:r>
                  <a:rPr lang="en-GB"/>
                  <a:t> se </a:t>
                </a:r>
                <a:r>
                  <a:rPr lang="en-GB" err="1"/>
                  <a:t>onsidera</a:t>
                </a:r>
                <a:r>
                  <a:rPr lang="en-GB"/>
                  <a:t> </a:t>
                </a:r>
                <a:r>
                  <a:rPr lang="en-GB" err="1"/>
                  <a:t>extraviada</a:t>
                </a:r>
                <a:r>
                  <a:rPr lang="en-GB"/>
                  <a:t>)</a:t>
                </a:r>
              </a:p>
              <a:p>
                <a:endParaRPr lang="en-US"/>
              </a:p>
            </p:txBody>
          </p:sp>
        </mc:Choice>
        <mc:Fallback>
          <p:sp>
            <p:nvSpPr>
              <p:cNvPr id="3" name="Content Placeholder 2">
                <a:extLst>
                  <a:ext uri="{FF2B5EF4-FFF2-40B4-BE49-F238E27FC236}">
                    <a16:creationId xmlns:a16="http://schemas.microsoft.com/office/drawing/2014/main" id="{482C1524-7996-45C7-8D27-3DD3B298135F}"/>
                  </a:ext>
                </a:extLst>
              </p:cNvPr>
              <p:cNvSpPr>
                <a:spLocks noGrp="1" noRot="1" noChangeAspect="1" noMove="1" noResize="1" noEditPoints="1" noAdjustHandles="1" noChangeArrowheads="1" noChangeShapeType="1" noTextEdit="1"/>
              </p:cNvSpPr>
              <p:nvPr>
                <p:ph idx="1"/>
              </p:nvPr>
            </p:nvSpPr>
            <p:spPr>
              <a:blipFill>
                <a:blip r:embed="rId2"/>
                <a:stretch>
                  <a:fillRect l="-341" t="-1599" r="-886" b="-1453"/>
                </a:stretch>
              </a:blipFill>
            </p:spPr>
            <p:txBody>
              <a:bodyPr/>
              <a:lstStyle/>
              <a:p>
                <a:r>
                  <a:rPr lang="es-MX">
                    <a:noFill/>
                  </a:rPr>
                  <a:t> </a:t>
                </a:r>
              </a:p>
            </p:txBody>
          </p:sp>
        </mc:Fallback>
      </mc:AlternateContent>
    </p:spTree>
    <p:extLst>
      <p:ext uri="{BB962C8B-B14F-4D97-AF65-F5344CB8AC3E}">
        <p14:creationId xmlns:p14="http://schemas.microsoft.com/office/powerpoint/2010/main" val="10506999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616D92-2128-4193-93B9-FA3A1F3E6CCF}"/>
              </a:ext>
            </a:extLst>
          </p:cNvPr>
          <p:cNvSpPr>
            <a:spLocks noGrp="1"/>
          </p:cNvSpPr>
          <p:nvPr>
            <p:ph type="title"/>
          </p:nvPr>
        </p:nvSpPr>
        <p:spPr/>
        <p:txBody>
          <a:bodyPr/>
          <a:lstStyle/>
          <a:p>
            <a:r>
              <a:rPr lang="en-GB"/>
              <a:t>Diferenciados por distancia recorrida</a:t>
            </a:r>
            <a:endParaRPr lang="es-MX"/>
          </a:p>
        </p:txBody>
      </p:sp>
      <p:pic>
        <p:nvPicPr>
          <p:cNvPr id="5" name="Content Placeholder 4" descr="A map of the world&#10;&#10;Description automatically generated with medium confidence">
            <a:extLst>
              <a:ext uri="{FF2B5EF4-FFF2-40B4-BE49-F238E27FC236}">
                <a16:creationId xmlns:a16="http://schemas.microsoft.com/office/drawing/2014/main" id="{734161E3-1EEB-461E-86B0-3E44259791F0}"/>
              </a:ext>
            </a:extLst>
          </p:cNvPr>
          <p:cNvPicPr>
            <a:picLocks noGrp="1" noChangeAspect="1"/>
          </p:cNvPicPr>
          <p:nvPr>
            <p:ph idx="1"/>
          </p:nvPr>
        </p:nvPicPr>
        <p:blipFill>
          <a:blip r:embed="rId2"/>
          <a:stretch>
            <a:fillRect/>
          </a:stretch>
        </p:blipFill>
        <p:spPr>
          <a:xfrm>
            <a:off x="2256027" y="2052638"/>
            <a:ext cx="6641721" cy="4195762"/>
          </a:xfrm>
        </p:spPr>
      </p:pic>
    </p:spTree>
    <p:extLst>
      <p:ext uri="{BB962C8B-B14F-4D97-AF65-F5344CB8AC3E}">
        <p14:creationId xmlns:p14="http://schemas.microsoft.com/office/powerpoint/2010/main" val="30968211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C31DB-9428-4242-A7F6-55AA7AFD68C7}"/>
              </a:ext>
            </a:extLst>
          </p:cNvPr>
          <p:cNvSpPr>
            <a:spLocks noGrp="1"/>
          </p:cNvSpPr>
          <p:nvPr>
            <p:ph type="title"/>
          </p:nvPr>
        </p:nvSpPr>
        <p:spPr/>
        <p:txBody>
          <a:bodyPr/>
          <a:lstStyle/>
          <a:p>
            <a:r>
              <a:rPr lang="en-GB"/>
              <a:t>Diferenciados por estacion de salida</a:t>
            </a:r>
            <a:endParaRPr lang="es-MX"/>
          </a:p>
        </p:txBody>
      </p:sp>
      <p:pic>
        <p:nvPicPr>
          <p:cNvPr id="5" name="Content Placeholder 4" descr="A map of the world&#10;&#10;Description automatically generated with medium confidence">
            <a:extLst>
              <a:ext uri="{FF2B5EF4-FFF2-40B4-BE49-F238E27FC236}">
                <a16:creationId xmlns:a16="http://schemas.microsoft.com/office/drawing/2014/main" id="{1FB2C6C9-B0D8-49A6-A834-E4C3DCBA5850}"/>
              </a:ext>
            </a:extLst>
          </p:cNvPr>
          <p:cNvPicPr>
            <a:picLocks noGrp="1" noChangeAspect="1"/>
          </p:cNvPicPr>
          <p:nvPr>
            <p:ph idx="1"/>
          </p:nvPr>
        </p:nvPicPr>
        <p:blipFill>
          <a:blip r:embed="rId2"/>
          <a:stretch>
            <a:fillRect/>
          </a:stretch>
        </p:blipFill>
        <p:spPr>
          <a:xfrm>
            <a:off x="2237212" y="2052638"/>
            <a:ext cx="6679351" cy="4195762"/>
          </a:xfrm>
        </p:spPr>
      </p:pic>
    </p:spTree>
    <p:extLst>
      <p:ext uri="{BB962C8B-B14F-4D97-AF65-F5344CB8AC3E}">
        <p14:creationId xmlns:p14="http://schemas.microsoft.com/office/powerpoint/2010/main" val="33365151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E69AC-BF31-4C66-A759-BB246850C948}"/>
              </a:ext>
            </a:extLst>
          </p:cNvPr>
          <p:cNvSpPr>
            <a:spLocks noGrp="1"/>
          </p:cNvSpPr>
          <p:nvPr>
            <p:ph type="title"/>
          </p:nvPr>
        </p:nvSpPr>
        <p:spPr/>
        <p:txBody>
          <a:bodyPr/>
          <a:lstStyle/>
          <a:p>
            <a:r>
              <a:rPr lang="en-GB"/>
              <a:t>Diferenciados por estacion de llegada</a:t>
            </a:r>
            <a:endParaRPr lang="es-MX"/>
          </a:p>
        </p:txBody>
      </p:sp>
      <p:pic>
        <p:nvPicPr>
          <p:cNvPr id="5" name="Content Placeholder 4" descr="A map of the world&#10;&#10;Description automatically generated with low confidence">
            <a:extLst>
              <a:ext uri="{FF2B5EF4-FFF2-40B4-BE49-F238E27FC236}">
                <a16:creationId xmlns:a16="http://schemas.microsoft.com/office/drawing/2014/main" id="{D58E49B4-C30B-47DF-8055-8EE81AB27929}"/>
              </a:ext>
            </a:extLst>
          </p:cNvPr>
          <p:cNvPicPr>
            <a:picLocks noGrp="1" noChangeAspect="1"/>
          </p:cNvPicPr>
          <p:nvPr>
            <p:ph idx="1"/>
          </p:nvPr>
        </p:nvPicPr>
        <p:blipFill>
          <a:blip r:embed="rId2"/>
          <a:stretch>
            <a:fillRect/>
          </a:stretch>
        </p:blipFill>
        <p:spPr>
          <a:xfrm>
            <a:off x="2264941" y="2052638"/>
            <a:ext cx="6623894" cy="4195762"/>
          </a:xfrm>
        </p:spPr>
      </p:pic>
    </p:spTree>
    <p:extLst>
      <p:ext uri="{BB962C8B-B14F-4D97-AF65-F5344CB8AC3E}">
        <p14:creationId xmlns:p14="http://schemas.microsoft.com/office/powerpoint/2010/main" val="35949698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F400B9-E241-4F5F-9DC0-F4F8700B75CA}"/>
              </a:ext>
            </a:extLst>
          </p:cNvPr>
          <p:cNvSpPr>
            <a:spLocks noGrp="1"/>
          </p:cNvSpPr>
          <p:nvPr>
            <p:ph type="title"/>
          </p:nvPr>
        </p:nvSpPr>
        <p:spPr/>
        <p:txBody>
          <a:bodyPr/>
          <a:lstStyle/>
          <a:p>
            <a:r>
              <a:rPr lang="en-GB"/>
              <a:t>Mes de mayo:</a:t>
            </a:r>
            <a:endParaRPr lang="es-MX"/>
          </a:p>
        </p:txBody>
      </p:sp>
      <p:sp>
        <p:nvSpPr>
          <p:cNvPr id="3" name="Content Placeholder 2">
            <a:extLst>
              <a:ext uri="{FF2B5EF4-FFF2-40B4-BE49-F238E27FC236}">
                <a16:creationId xmlns:a16="http://schemas.microsoft.com/office/drawing/2014/main" id="{25924287-9744-4E6E-8AD5-D5BF704163FA}"/>
              </a:ext>
            </a:extLst>
          </p:cNvPr>
          <p:cNvSpPr>
            <a:spLocks noGrp="1"/>
          </p:cNvSpPr>
          <p:nvPr>
            <p:ph idx="1"/>
          </p:nvPr>
        </p:nvSpPr>
        <p:spPr>
          <a:xfrm>
            <a:off x="1104293" y="1549578"/>
            <a:ext cx="8946541" cy="4195481"/>
          </a:xfrm>
        </p:spPr>
        <p:txBody>
          <a:bodyPr>
            <a:normAutofit fontScale="92500" lnSpcReduction="10000"/>
          </a:bodyPr>
          <a:lstStyle/>
          <a:p>
            <a:r>
              <a:rPr lang="en-GB"/>
              <a:t>El analisis realizado para el mes de mayo 2020 fue identico al anterior.</a:t>
            </a:r>
          </a:p>
          <a:p>
            <a:r>
              <a:rPr lang="en-GB"/>
              <a:t>El dataset esultó ser sumamente similar en terminos del perfil de los usuarios, con la diferencia de que fueron muchos menos.</a:t>
            </a:r>
          </a:p>
          <a:p>
            <a:r>
              <a:rPr lang="en-GB"/>
              <a:t>A pesar de esto, el numero de usuarios del genero masculino siguió siendo muy superior al femenino.</a:t>
            </a:r>
          </a:p>
          <a:p>
            <a:r>
              <a:rPr lang="en-GB"/>
              <a:t>El tiempo  de uso de la bicleta se sigue ubicando por debajo de los 20 mins.</a:t>
            </a:r>
          </a:p>
          <a:p>
            <a:r>
              <a:rPr lang="en-GB"/>
              <a:t>La edad promedio se ubica al rededor de 37 años (ambos generos), y la mayoría tiene menos de 45 años.</a:t>
            </a:r>
          </a:p>
          <a:p>
            <a:r>
              <a:rPr lang="en-GB"/>
              <a:t>Finalmente los viajes preferidos también son los mismos.</a:t>
            </a:r>
          </a:p>
          <a:p>
            <a:r>
              <a:rPr lang="en-GB"/>
              <a:t>Para comprobar que los datasets siguen mostrndo comportamientos similares, se volció a aplicar el metodo de visualización anterior.</a:t>
            </a:r>
            <a:endParaRPr lang="es-MX"/>
          </a:p>
        </p:txBody>
      </p:sp>
    </p:spTree>
    <p:extLst>
      <p:ext uri="{BB962C8B-B14F-4D97-AF65-F5344CB8AC3E}">
        <p14:creationId xmlns:p14="http://schemas.microsoft.com/office/powerpoint/2010/main" val="15368378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42895B-07DF-460F-81C3-44E502AF067A}"/>
              </a:ext>
            </a:extLst>
          </p:cNvPr>
          <p:cNvSpPr>
            <a:spLocks noGrp="1"/>
          </p:cNvSpPr>
          <p:nvPr>
            <p:ph type="title"/>
          </p:nvPr>
        </p:nvSpPr>
        <p:spPr/>
        <p:txBody>
          <a:bodyPr/>
          <a:lstStyle/>
          <a:p>
            <a:r>
              <a:rPr lang="en-GB"/>
              <a:t>Mayo: t-SNE</a:t>
            </a:r>
            <a:br>
              <a:rPr lang="en-GB"/>
            </a:br>
            <a:r>
              <a:rPr lang="en-GB" sz="3600"/>
              <a:t>Por genero</a:t>
            </a:r>
            <a:endParaRPr lang="es-MX"/>
          </a:p>
        </p:txBody>
      </p:sp>
      <p:pic>
        <p:nvPicPr>
          <p:cNvPr id="5" name="Content Placeholder 4" descr="Chart, map&#10;&#10;Description automatically generated">
            <a:extLst>
              <a:ext uri="{FF2B5EF4-FFF2-40B4-BE49-F238E27FC236}">
                <a16:creationId xmlns:a16="http://schemas.microsoft.com/office/drawing/2014/main" id="{64984318-0DC4-4223-97CE-766BAFD85515}"/>
              </a:ext>
            </a:extLst>
          </p:cNvPr>
          <p:cNvPicPr>
            <a:picLocks noGrp="1" noChangeAspect="1"/>
          </p:cNvPicPr>
          <p:nvPr>
            <p:ph idx="1"/>
          </p:nvPr>
        </p:nvPicPr>
        <p:blipFill>
          <a:blip r:embed="rId2"/>
          <a:stretch>
            <a:fillRect/>
          </a:stretch>
        </p:blipFill>
        <p:spPr>
          <a:xfrm>
            <a:off x="2317397" y="2052638"/>
            <a:ext cx="6518981" cy="4195762"/>
          </a:xfrm>
        </p:spPr>
      </p:pic>
    </p:spTree>
    <p:extLst>
      <p:ext uri="{BB962C8B-B14F-4D97-AF65-F5344CB8AC3E}">
        <p14:creationId xmlns:p14="http://schemas.microsoft.com/office/powerpoint/2010/main" val="38085524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BC50F6-DD04-477A-850A-4CA62016378F}"/>
              </a:ext>
            </a:extLst>
          </p:cNvPr>
          <p:cNvSpPr>
            <a:spLocks noGrp="1"/>
          </p:cNvSpPr>
          <p:nvPr>
            <p:ph type="title"/>
          </p:nvPr>
        </p:nvSpPr>
        <p:spPr/>
        <p:txBody>
          <a:bodyPr/>
          <a:lstStyle/>
          <a:p>
            <a:r>
              <a:rPr lang="en-GB"/>
              <a:t>Por edad</a:t>
            </a:r>
            <a:endParaRPr lang="es-MX"/>
          </a:p>
        </p:txBody>
      </p:sp>
      <p:pic>
        <p:nvPicPr>
          <p:cNvPr id="5" name="Content Placeholder 4" descr="Map&#10;&#10;Description automatically generated">
            <a:extLst>
              <a:ext uri="{FF2B5EF4-FFF2-40B4-BE49-F238E27FC236}">
                <a16:creationId xmlns:a16="http://schemas.microsoft.com/office/drawing/2014/main" id="{A9318963-AA2D-4AB4-8911-EE422212639A}"/>
              </a:ext>
            </a:extLst>
          </p:cNvPr>
          <p:cNvPicPr>
            <a:picLocks noGrp="1" noChangeAspect="1"/>
          </p:cNvPicPr>
          <p:nvPr>
            <p:ph idx="1"/>
          </p:nvPr>
        </p:nvPicPr>
        <p:blipFill>
          <a:blip r:embed="rId2"/>
          <a:stretch>
            <a:fillRect/>
          </a:stretch>
        </p:blipFill>
        <p:spPr>
          <a:xfrm>
            <a:off x="2305193" y="2052638"/>
            <a:ext cx="6543390" cy="4195762"/>
          </a:xfrm>
        </p:spPr>
      </p:pic>
    </p:spTree>
    <p:extLst>
      <p:ext uri="{BB962C8B-B14F-4D97-AF65-F5344CB8AC3E}">
        <p14:creationId xmlns:p14="http://schemas.microsoft.com/office/powerpoint/2010/main" val="4416149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5A048-231D-4F7B-A403-4287109F5AF3}"/>
              </a:ext>
            </a:extLst>
          </p:cNvPr>
          <p:cNvSpPr>
            <a:spLocks noGrp="1"/>
          </p:cNvSpPr>
          <p:nvPr>
            <p:ph type="title"/>
          </p:nvPr>
        </p:nvSpPr>
        <p:spPr/>
        <p:txBody>
          <a:bodyPr/>
          <a:lstStyle/>
          <a:p>
            <a:r>
              <a:rPr lang="en-GB"/>
              <a:t>Por distancia recorrida</a:t>
            </a:r>
            <a:endParaRPr lang="es-MX"/>
          </a:p>
        </p:txBody>
      </p:sp>
      <p:pic>
        <p:nvPicPr>
          <p:cNvPr id="5" name="Content Placeholder 4" descr="A map of the world&#10;&#10;Description automatically generated">
            <a:extLst>
              <a:ext uri="{FF2B5EF4-FFF2-40B4-BE49-F238E27FC236}">
                <a16:creationId xmlns:a16="http://schemas.microsoft.com/office/drawing/2014/main" id="{871C5D1F-90B1-4557-BB8D-4DD1CA2F8C3B}"/>
              </a:ext>
            </a:extLst>
          </p:cNvPr>
          <p:cNvPicPr>
            <a:picLocks noGrp="1" noChangeAspect="1"/>
          </p:cNvPicPr>
          <p:nvPr>
            <p:ph idx="1"/>
          </p:nvPr>
        </p:nvPicPr>
        <p:blipFill>
          <a:blip r:embed="rId2"/>
          <a:stretch>
            <a:fillRect/>
          </a:stretch>
        </p:blipFill>
        <p:spPr>
          <a:xfrm>
            <a:off x="2265119" y="2052638"/>
            <a:ext cx="6623538" cy="4195762"/>
          </a:xfrm>
        </p:spPr>
      </p:pic>
    </p:spTree>
    <p:extLst>
      <p:ext uri="{BB962C8B-B14F-4D97-AF65-F5344CB8AC3E}">
        <p14:creationId xmlns:p14="http://schemas.microsoft.com/office/powerpoint/2010/main" val="13970555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E15E8-E039-4327-B4F0-46FD3C26BE0E}"/>
              </a:ext>
            </a:extLst>
          </p:cNvPr>
          <p:cNvSpPr>
            <a:spLocks noGrp="1"/>
          </p:cNvSpPr>
          <p:nvPr>
            <p:ph type="title"/>
          </p:nvPr>
        </p:nvSpPr>
        <p:spPr/>
        <p:txBody>
          <a:bodyPr/>
          <a:lstStyle/>
          <a:p>
            <a:r>
              <a:rPr lang="en-GB"/>
              <a:t>Por estacion de salida</a:t>
            </a:r>
            <a:endParaRPr lang="es-MX"/>
          </a:p>
        </p:txBody>
      </p:sp>
      <p:pic>
        <p:nvPicPr>
          <p:cNvPr id="5" name="Content Placeholder 4" descr="A picture containing text&#10;&#10;Description automatically generated">
            <a:extLst>
              <a:ext uri="{FF2B5EF4-FFF2-40B4-BE49-F238E27FC236}">
                <a16:creationId xmlns:a16="http://schemas.microsoft.com/office/drawing/2014/main" id="{57CD3D29-258F-4DCF-AD48-BF2A5203AF83}"/>
              </a:ext>
            </a:extLst>
          </p:cNvPr>
          <p:cNvPicPr>
            <a:picLocks noGrp="1" noChangeAspect="1"/>
          </p:cNvPicPr>
          <p:nvPr>
            <p:ph idx="1"/>
          </p:nvPr>
        </p:nvPicPr>
        <p:blipFill>
          <a:blip r:embed="rId2"/>
          <a:stretch>
            <a:fillRect/>
          </a:stretch>
        </p:blipFill>
        <p:spPr>
          <a:xfrm>
            <a:off x="2194651" y="2052638"/>
            <a:ext cx="6764474" cy="4195762"/>
          </a:xfrm>
        </p:spPr>
      </p:pic>
    </p:spTree>
    <p:extLst>
      <p:ext uri="{BB962C8B-B14F-4D97-AF65-F5344CB8AC3E}">
        <p14:creationId xmlns:p14="http://schemas.microsoft.com/office/powerpoint/2010/main" val="8933295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AFDE7-8044-4DD6-A967-755A9D1984B2}"/>
              </a:ext>
            </a:extLst>
          </p:cNvPr>
          <p:cNvSpPr>
            <a:spLocks noGrp="1"/>
          </p:cNvSpPr>
          <p:nvPr>
            <p:ph type="title"/>
          </p:nvPr>
        </p:nvSpPr>
        <p:spPr/>
        <p:txBody>
          <a:bodyPr/>
          <a:lstStyle/>
          <a:p>
            <a:r>
              <a:rPr lang="en-GB"/>
              <a:t>Por estacion de llegada</a:t>
            </a:r>
            <a:endParaRPr lang="es-MX"/>
          </a:p>
        </p:txBody>
      </p:sp>
      <p:pic>
        <p:nvPicPr>
          <p:cNvPr id="5" name="Content Placeholder 4" descr="A picture containing text&#10;&#10;Description automatically generated">
            <a:extLst>
              <a:ext uri="{FF2B5EF4-FFF2-40B4-BE49-F238E27FC236}">
                <a16:creationId xmlns:a16="http://schemas.microsoft.com/office/drawing/2014/main" id="{42689740-4FFA-4BFD-AE38-AFCDBDE85BF7}"/>
              </a:ext>
            </a:extLst>
          </p:cNvPr>
          <p:cNvPicPr>
            <a:picLocks noGrp="1" noChangeAspect="1"/>
          </p:cNvPicPr>
          <p:nvPr>
            <p:ph idx="1"/>
          </p:nvPr>
        </p:nvPicPr>
        <p:blipFill>
          <a:blip r:embed="rId2"/>
          <a:stretch>
            <a:fillRect/>
          </a:stretch>
        </p:blipFill>
        <p:spPr>
          <a:xfrm>
            <a:off x="2321555" y="2052638"/>
            <a:ext cx="6510665" cy="4195762"/>
          </a:xfrm>
        </p:spPr>
      </p:pic>
    </p:spTree>
    <p:extLst>
      <p:ext uri="{BB962C8B-B14F-4D97-AF65-F5344CB8AC3E}">
        <p14:creationId xmlns:p14="http://schemas.microsoft.com/office/powerpoint/2010/main" val="33505772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321E5-FBF1-4C64-9209-4221AC225152}"/>
              </a:ext>
            </a:extLst>
          </p:cNvPr>
          <p:cNvSpPr>
            <a:spLocks noGrp="1"/>
          </p:cNvSpPr>
          <p:nvPr>
            <p:ph type="title"/>
          </p:nvPr>
        </p:nvSpPr>
        <p:spPr/>
        <p:txBody>
          <a:bodyPr/>
          <a:lstStyle/>
          <a:p>
            <a:r>
              <a:rPr lang="en-GB"/>
              <a:t>Conclusiones</a:t>
            </a:r>
            <a:endParaRPr lang="es-MX"/>
          </a:p>
        </p:txBody>
      </p:sp>
      <p:sp>
        <p:nvSpPr>
          <p:cNvPr id="3" name="Content Placeholder 2">
            <a:extLst>
              <a:ext uri="{FF2B5EF4-FFF2-40B4-BE49-F238E27FC236}">
                <a16:creationId xmlns:a16="http://schemas.microsoft.com/office/drawing/2014/main" id="{11D9FABD-68AB-4F8E-839D-663E5773F923}"/>
              </a:ext>
            </a:extLst>
          </p:cNvPr>
          <p:cNvSpPr>
            <a:spLocks noGrp="1"/>
          </p:cNvSpPr>
          <p:nvPr>
            <p:ph idx="1"/>
          </p:nvPr>
        </p:nvSpPr>
        <p:spPr/>
        <p:txBody>
          <a:bodyPr>
            <a:normAutofit fontScale="85000" lnSpcReduction="10000"/>
          </a:bodyPr>
          <a:lstStyle/>
          <a:p>
            <a:r>
              <a:rPr lang="en-GB"/>
              <a:t>Perfil del usuario tipico:</a:t>
            </a:r>
          </a:p>
          <a:p>
            <a:r>
              <a:rPr lang="en-GB"/>
              <a:t>Hay una mayoría muy grande de hombres entre los usuarios, probablemente debido a preocupaciones de seguridad en el caso de las mujeres.</a:t>
            </a:r>
          </a:p>
          <a:p>
            <a:r>
              <a:rPr lang="en-GB"/>
              <a:t>Por la ubicación del servicio de cicloestaciones (paseo la reforma: centro corporativo/financiero del DF), y por el tiempo que dura un  viaje promedio, pareciera que se trata esencialmente de gente que va y regresa de su trabajo, y utiliza el servicio para mandados cortos dentro del mismo sector.</a:t>
            </a:r>
          </a:p>
          <a:p>
            <a:r>
              <a:rPr lang="en-GB"/>
              <a:t>Además la edad de la mayoría de los usuarios parece apuntar al hecho de que es gente joven que trabaja en el centro corporativo de la ciudad, y que recurre a ecobici para trayectorias cortos dentro de la ciudad.  </a:t>
            </a:r>
          </a:p>
          <a:p>
            <a:r>
              <a:rPr lang="en-GB"/>
              <a:t>Los viajes que duran menos de 45 mins, generalemente corresponden a gente que decidió usar la ciclovías e ir a dar un paseo, más que para movilizarse, y son de caraceter poco frecuente.</a:t>
            </a:r>
            <a:endParaRPr lang="es-MX"/>
          </a:p>
        </p:txBody>
      </p:sp>
    </p:spTree>
    <p:extLst>
      <p:ext uri="{BB962C8B-B14F-4D97-AF65-F5344CB8AC3E}">
        <p14:creationId xmlns:p14="http://schemas.microsoft.com/office/powerpoint/2010/main" val="16142966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D02708-222D-4814-A933-D31601EA621F}"/>
              </a:ext>
            </a:extLst>
          </p:cNvPr>
          <p:cNvSpPr>
            <a:spLocks noGrp="1"/>
          </p:cNvSpPr>
          <p:nvPr>
            <p:ph type="title"/>
          </p:nvPr>
        </p:nvSpPr>
        <p:spPr/>
        <p:txBody>
          <a:bodyPr/>
          <a:lstStyle/>
          <a:p>
            <a:r>
              <a:rPr lang="en-US" err="1"/>
              <a:t>Mapa</a:t>
            </a:r>
            <a:r>
              <a:rPr lang="en-US"/>
              <a:t> de </a:t>
            </a:r>
            <a:r>
              <a:rPr lang="en-US" err="1"/>
              <a:t>cicloestaciones</a:t>
            </a:r>
            <a:endParaRPr lang="en-US"/>
          </a:p>
        </p:txBody>
      </p:sp>
      <p:pic>
        <p:nvPicPr>
          <p:cNvPr id="5" name="Content Placeholder 4" descr="Map&#10;&#10;Description automatically generated">
            <a:extLst>
              <a:ext uri="{FF2B5EF4-FFF2-40B4-BE49-F238E27FC236}">
                <a16:creationId xmlns:a16="http://schemas.microsoft.com/office/drawing/2014/main" id="{37310708-E23C-4EF4-82EC-2219D6109526}"/>
              </a:ext>
            </a:extLst>
          </p:cNvPr>
          <p:cNvPicPr>
            <a:picLocks noGrp="1" noChangeAspect="1"/>
          </p:cNvPicPr>
          <p:nvPr>
            <p:ph idx="1"/>
          </p:nvPr>
        </p:nvPicPr>
        <p:blipFill>
          <a:blip r:embed="rId2"/>
          <a:stretch>
            <a:fillRect/>
          </a:stretch>
        </p:blipFill>
        <p:spPr>
          <a:xfrm>
            <a:off x="1169828" y="1357313"/>
            <a:ext cx="10274801" cy="4891087"/>
          </a:xfrm>
        </p:spPr>
      </p:pic>
    </p:spTree>
    <p:extLst>
      <p:ext uri="{BB962C8B-B14F-4D97-AF65-F5344CB8AC3E}">
        <p14:creationId xmlns:p14="http://schemas.microsoft.com/office/powerpoint/2010/main" val="2382512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BDA4E2-8082-422E-81C1-983306207E7F}"/>
              </a:ext>
            </a:extLst>
          </p:cNvPr>
          <p:cNvSpPr>
            <a:spLocks noGrp="1"/>
          </p:cNvSpPr>
          <p:nvPr>
            <p:ph type="title"/>
          </p:nvPr>
        </p:nvSpPr>
        <p:spPr/>
        <p:txBody>
          <a:bodyPr/>
          <a:lstStyle/>
          <a:p>
            <a:r>
              <a:rPr lang="en-GB"/>
              <a:t>Conclusiones</a:t>
            </a:r>
            <a:endParaRPr lang="es-MX"/>
          </a:p>
        </p:txBody>
      </p:sp>
      <p:sp>
        <p:nvSpPr>
          <p:cNvPr id="3" name="Content Placeholder 2">
            <a:extLst>
              <a:ext uri="{FF2B5EF4-FFF2-40B4-BE49-F238E27FC236}">
                <a16:creationId xmlns:a16="http://schemas.microsoft.com/office/drawing/2014/main" id="{C0C7D853-19EE-4CCD-A86D-8CCE2E572430}"/>
              </a:ext>
            </a:extLst>
          </p:cNvPr>
          <p:cNvSpPr>
            <a:spLocks noGrp="1"/>
          </p:cNvSpPr>
          <p:nvPr>
            <p:ph idx="1"/>
          </p:nvPr>
        </p:nvSpPr>
        <p:spPr/>
        <p:txBody>
          <a:bodyPr/>
          <a:lstStyle/>
          <a:p>
            <a:r>
              <a:rPr lang="en-GB"/>
              <a:t>El hecho de que disminuya tan drásticamente el uso del servicio durante los meses de abril y mayo, confirma el perfil del usuario aún más: la mayoría continuó trabajando desde casa, y por lo tanto ya no les era necesaria la Bicicleta para movilizarse alrededor del pase la reforma –insurgentes etc. </a:t>
            </a:r>
          </a:p>
          <a:p>
            <a:r>
              <a:rPr lang="en-GB"/>
              <a:t>Finalmente, la coincidencia fuerte que hay entre puntos de partida y puntos de llegada, indica 2 categorías de usuarios: </a:t>
            </a:r>
          </a:p>
          <a:p>
            <a:r>
              <a:rPr lang="en-GB"/>
              <a:t>Utilitarios: utilizan el servicio durante periodos cortos para movilizarse rápidamente dentro del centro.</a:t>
            </a:r>
          </a:p>
          <a:p>
            <a:r>
              <a:rPr lang="en-GB"/>
              <a:t>Paseos: utilizan el servicio para ir a dar paseos largos de más de 45 mins. </a:t>
            </a:r>
            <a:endParaRPr lang="es-MX"/>
          </a:p>
        </p:txBody>
      </p:sp>
    </p:spTree>
    <p:extLst>
      <p:ext uri="{BB962C8B-B14F-4D97-AF65-F5344CB8AC3E}">
        <p14:creationId xmlns:p14="http://schemas.microsoft.com/office/powerpoint/2010/main" val="10044190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42EC86-FECA-461E-B930-59818CD79F6D}"/>
              </a:ext>
            </a:extLst>
          </p:cNvPr>
          <p:cNvSpPr>
            <a:spLocks noGrp="1"/>
          </p:cNvSpPr>
          <p:nvPr>
            <p:ph type="title"/>
          </p:nvPr>
        </p:nvSpPr>
        <p:spPr/>
        <p:txBody>
          <a:bodyPr/>
          <a:lstStyle/>
          <a:p>
            <a:r>
              <a:rPr lang="en-US" err="1"/>
              <a:t>Descripción</a:t>
            </a:r>
            <a:r>
              <a:rPr lang="en-US"/>
              <a:t> del </a:t>
            </a:r>
            <a:r>
              <a:rPr lang="en-US" err="1"/>
              <a:t>trabajo</a:t>
            </a:r>
            <a:r>
              <a:rPr lang="en-US"/>
              <a:t> </a:t>
            </a:r>
            <a:r>
              <a:rPr lang="en-US" err="1"/>
              <a:t>realizado</a:t>
            </a:r>
            <a:endParaRPr lang="en-US"/>
          </a:p>
        </p:txBody>
      </p:sp>
      <p:sp>
        <p:nvSpPr>
          <p:cNvPr id="3" name="Content Placeholder 2">
            <a:extLst>
              <a:ext uri="{FF2B5EF4-FFF2-40B4-BE49-F238E27FC236}">
                <a16:creationId xmlns:a16="http://schemas.microsoft.com/office/drawing/2014/main" id="{90C035E1-4C09-44EC-9347-7946A21BCEC3}"/>
              </a:ext>
            </a:extLst>
          </p:cNvPr>
          <p:cNvSpPr>
            <a:spLocks noGrp="1"/>
          </p:cNvSpPr>
          <p:nvPr>
            <p:ph idx="1"/>
          </p:nvPr>
        </p:nvSpPr>
        <p:spPr/>
        <p:txBody>
          <a:bodyPr/>
          <a:lstStyle/>
          <a:p>
            <a:r>
              <a:rPr lang="es-MX"/>
              <a:t>Se descargaron los </a:t>
            </a:r>
            <a:r>
              <a:rPr lang="es-MX" err="1"/>
              <a:t>datasets</a:t>
            </a:r>
            <a:r>
              <a:rPr lang="es-MX"/>
              <a:t> correspondientes a los meses de enero 2020 y mayo 2020.</a:t>
            </a:r>
          </a:p>
          <a:p>
            <a:r>
              <a:rPr lang="es-MX"/>
              <a:t>El principal objetivo es, basándose en la información disponible, tratar de dar un perfil lo más completo posible de un usuario promedio del servicio primero durante un mes típico </a:t>
            </a:r>
            <a:r>
              <a:rPr lang="es-MX" err="1"/>
              <a:t>pre-pandemia</a:t>
            </a:r>
            <a:r>
              <a:rPr lang="es-MX"/>
              <a:t> y después de que se instauraran restricciones por </a:t>
            </a:r>
            <a:r>
              <a:rPr lang="es-MX" err="1"/>
              <a:t>covid</a:t>
            </a:r>
            <a:r>
              <a:rPr lang="es-MX"/>
              <a:t> o que la población estuviera completamente informada sobre sus riesgos.</a:t>
            </a:r>
          </a:p>
          <a:p>
            <a:r>
              <a:rPr lang="es-MX"/>
              <a:t>Además, se complementó esta información con el </a:t>
            </a:r>
            <a:r>
              <a:rPr lang="es-MX" err="1"/>
              <a:t>dataset</a:t>
            </a:r>
            <a:r>
              <a:rPr lang="es-MX"/>
              <a:t> correspondiente a las latitudes y longitudes de las ciclo estaciones.</a:t>
            </a:r>
          </a:p>
          <a:p>
            <a:endParaRPr lang="es-MX"/>
          </a:p>
          <a:p>
            <a:endParaRPr lang="es-MX"/>
          </a:p>
        </p:txBody>
      </p:sp>
    </p:spTree>
    <p:extLst>
      <p:ext uri="{BB962C8B-B14F-4D97-AF65-F5344CB8AC3E}">
        <p14:creationId xmlns:p14="http://schemas.microsoft.com/office/powerpoint/2010/main" val="8397344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114AD-37E8-4041-878C-F1D339B31E35}"/>
              </a:ext>
            </a:extLst>
          </p:cNvPr>
          <p:cNvSpPr>
            <a:spLocks noGrp="1"/>
          </p:cNvSpPr>
          <p:nvPr>
            <p:ph type="title"/>
          </p:nvPr>
        </p:nvSpPr>
        <p:spPr/>
        <p:txBody>
          <a:bodyPr/>
          <a:lstStyle/>
          <a:p>
            <a:r>
              <a:rPr lang="en-GB"/>
              <a:t>Preguntas a responder</a:t>
            </a:r>
            <a:endParaRPr lang="es-MX"/>
          </a:p>
        </p:txBody>
      </p:sp>
      <p:sp>
        <p:nvSpPr>
          <p:cNvPr id="3" name="Content Placeholder 2">
            <a:extLst>
              <a:ext uri="{FF2B5EF4-FFF2-40B4-BE49-F238E27FC236}">
                <a16:creationId xmlns:a16="http://schemas.microsoft.com/office/drawing/2014/main" id="{24E06DD1-FF5D-433D-82EF-319893FA2850}"/>
              </a:ext>
            </a:extLst>
          </p:cNvPr>
          <p:cNvSpPr>
            <a:spLocks noGrp="1"/>
          </p:cNvSpPr>
          <p:nvPr>
            <p:ph idx="1"/>
          </p:nvPr>
        </p:nvSpPr>
        <p:spPr/>
        <p:txBody>
          <a:bodyPr/>
          <a:lstStyle/>
          <a:p>
            <a:r>
              <a:rPr lang="en-GB"/>
              <a:t>¿Como cambió el uso del sistema despues de abril 2020?</a:t>
            </a:r>
          </a:p>
          <a:p>
            <a:r>
              <a:rPr lang="en-GB"/>
              <a:t>¿Es possible explicar porqué mientras en otros paises la demanda para el transporte en bicleta aumentó, principalmente debido al cierre de otros medios de transporte publico, en el DF disminuyo</a:t>
            </a:r>
            <a:r>
              <a:rPr lang="en-GB" sz="1800"/>
              <a:t>?</a:t>
            </a:r>
            <a:endParaRPr lang="en-GB"/>
          </a:p>
          <a:p>
            <a:r>
              <a:rPr lang="en-GB"/>
              <a:t>Como se veía un usuario típico del servicio antes de la pandemia a comparación de despues de que se implementaran restricciones sobre transportes públicos etc…</a:t>
            </a:r>
          </a:p>
          <a:p>
            <a:pPr marL="0" indent="0">
              <a:buNone/>
            </a:pPr>
            <a:endParaRPr lang="es-MX"/>
          </a:p>
        </p:txBody>
      </p:sp>
    </p:spTree>
    <p:extLst>
      <p:ext uri="{BB962C8B-B14F-4D97-AF65-F5344CB8AC3E}">
        <p14:creationId xmlns:p14="http://schemas.microsoft.com/office/powerpoint/2010/main" val="30655078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E6959C-D88B-4C2C-86ED-68DAF5714C26}"/>
              </a:ext>
            </a:extLst>
          </p:cNvPr>
          <p:cNvSpPr>
            <a:spLocks noGrp="1"/>
          </p:cNvSpPr>
          <p:nvPr>
            <p:ph type="title"/>
          </p:nvPr>
        </p:nvSpPr>
        <p:spPr/>
        <p:txBody>
          <a:bodyPr/>
          <a:lstStyle/>
          <a:p>
            <a:endParaRPr lang="es-MX"/>
          </a:p>
        </p:txBody>
      </p:sp>
      <p:pic>
        <p:nvPicPr>
          <p:cNvPr id="5" name="Content Placeholder 4" descr="Chart, line chart&#10;&#10;Description automatically generated">
            <a:extLst>
              <a:ext uri="{FF2B5EF4-FFF2-40B4-BE49-F238E27FC236}">
                <a16:creationId xmlns:a16="http://schemas.microsoft.com/office/drawing/2014/main" id="{AAECE106-8B54-4675-94B7-7DDF7015AD0A}"/>
              </a:ext>
            </a:extLst>
          </p:cNvPr>
          <p:cNvPicPr>
            <a:picLocks noGrp="1" noChangeAspect="1"/>
          </p:cNvPicPr>
          <p:nvPr>
            <p:ph idx="1"/>
          </p:nvPr>
        </p:nvPicPr>
        <p:blipFill>
          <a:blip r:embed="rId2"/>
          <a:stretch>
            <a:fillRect/>
          </a:stretch>
        </p:blipFill>
        <p:spPr>
          <a:xfrm>
            <a:off x="1975967" y="1152983"/>
            <a:ext cx="7287936" cy="4973031"/>
          </a:xfrm>
        </p:spPr>
      </p:pic>
    </p:spTree>
    <p:extLst>
      <p:ext uri="{BB962C8B-B14F-4D97-AF65-F5344CB8AC3E}">
        <p14:creationId xmlns:p14="http://schemas.microsoft.com/office/powerpoint/2010/main" val="18287448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FB33E-D32B-45A6-B86A-DB48A2866094}"/>
              </a:ext>
            </a:extLst>
          </p:cNvPr>
          <p:cNvSpPr>
            <a:spLocks noGrp="1"/>
          </p:cNvSpPr>
          <p:nvPr>
            <p:ph type="title"/>
          </p:nvPr>
        </p:nvSpPr>
        <p:spPr/>
        <p:txBody>
          <a:bodyPr/>
          <a:lstStyle/>
          <a:p>
            <a:r>
              <a:rPr lang="en-GB"/>
              <a:t>Primer </a:t>
            </a:r>
            <a:r>
              <a:rPr lang="en-GB" err="1"/>
              <a:t>vistazo</a:t>
            </a:r>
            <a:r>
              <a:rPr lang="en-GB"/>
              <a:t> de los datasets </a:t>
            </a:r>
            <a:r>
              <a:rPr lang="en-GB" err="1"/>
              <a:t>descargados</a:t>
            </a:r>
            <a:endParaRPr lang="es-MX"/>
          </a:p>
        </p:txBody>
      </p:sp>
      <p:sp>
        <p:nvSpPr>
          <p:cNvPr id="3" name="Content Placeholder 2">
            <a:extLst>
              <a:ext uri="{FF2B5EF4-FFF2-40B4-BE49-F238E27FC236}">
                <a16:creationId xmlns:a16="http://schemas.microsoft.com/office/drawing/2014/main" id="{B349D873-8E2D-4B6F-982C-66801C851CBD}"/>
              </a:ext>
            </a:extLst>
          </p:cNvPr>
          <p:cNvSpPr>
            <a:spLocks noGrp="1"/>
          </p:cNvSpPr>
          <p:nvPr>
            <p:ph idx="1"/>
          </p:nvPr>
        </p:nvSpPr>
        <p:spPr/>
        <p:txBody>
          <a:bodyPr numCol="1"/>
          <a:lstStyle/>
          <a:p>
            <a:r>
              <a:rPr lang="en-GB" err="1"/>
              <a:t>Contamos</a:t>
            </a:r>
            <a:r>
              <a:rPr lang="en-GB"/>
              <a:t> con las </a:t>
            </a:r>
            <a:r>
              <a:rPr lang="en-GB" err="1"/>
              <a:t>siguientes</a:t>
            </a:r>
            <a:r>
              <a:rPr lang="en-GB"/>
              <a:t> variables:</a:t>
            </a:r>
          </a:p>
          <a:p>
            <a:pPr marL="457200" indent="-457200">
              <a:buFont typeface="+mj-lt"/>
              <a:buAutoNum type="arabicPeriod"/>
            </a:pPr>
            <a:endParaRPr lang="en-GB"/>
          </a:p>
          <a:p>
            <a:pPr marL="0" indent="0">
              <a:buNone/>
            </a:pPr>
            <a:endParaRPr lang="es-MX"/>
          </a:p>
        </p:txBody>
      </p:sp>
      <p:pic>
        <p:nvPicPr>
          <p:cNvPr id="5" name="Picture 4" descr="Graphical user interface, application&#10;&#10;Description automatically generated">
            <a:extLst>
              <a:ext uri="{FF2B5EF4-FFF2-40B4-BE49-F238E27FC236}">
                <a16:creationId xmlns:a16="http://schemas.microsoft.com/office/drawing/2014/main" id="{FF9D3B57-535C-4A1B-8AA0-3D20A19FDB63}"/>
              </a:ext>
            </a:extLst>
          </p:cNvPr>
          <p:cNvPicPr>
            <a:picLocks noChangeAspect="1"/>
          </p:cNvPicPr>
          <p:nvPr/>
        </p:nvPicPr>
        <p:blipFill>
          <a:blip r:embed="rId2"/>
          <a:stretch>
            <a:fillRect/>
          </a:stretch>
        </p:blipFill>
        <p:spPr>
          <a:xfrm>
            <a:off x="756947" y="2628830"/>
            <a:ext cx="9976005" cy="1860534"/>
          </a:xfrm>
          <a:prstGeom prst="rect">
            <a:avLst/>
          </a:prstGeom>
        </p:spPr>
      </p:pic>
      <p:pic>
        <p:nvPicPr>
          <p:cNvPr id="6" name="Content Placeholder 4" descr="Table&#10;&#10;Description automatically generated">
            <a:extLst>
              <a:ext uri="{FF2B5EF4-FFF2-40B4-BE49-F238E27FC236}">
                <a16:creationId xmlns:a16="http://schemas.microsoft.com/office/drawing/2014/main" id="{A006BE32-0C3F-43F1-BB0A-06445E6DB418}"/>
              </a:ext>
            </a:extLst>
          </p:cNvPr>
          <p:cNvPicPr>
            <a:picLocks noChangeAspect="1"/>
          </p:cNvPicPr>
          <p:nvPr/>
        </p:nvPicPr>
        <p:blipFill>
          <a:blip r:embed="rId3"/>
          <a:stretch>
            <a:fillRect/>
          </a:stretch>
        </p:blipFill>
        <p:spPr>
          <a:xfrm>
            <a:off x="3228203" y="4690939"/>
            <a:ext cx="5230866" cy="2133372"/>
          </a:xfrm>
          <a:prstGeom prst="rect">
            <a:avLst/>
          </a:prstGeom>
        </p:spPr>
      </p:pic>
    </p:spTree>
    <p:extLst>
      <p:ext uri="{BB962C8B-B14F-4D97-AF65-F5344CB8AC3E}">
        <p14:creationId xmlns:p14="http://schemas.microsoft.com/office/powerpoint/2010/main" val="38289040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24C7C-86DA-4555-8BBD-B58703A776BC}"/>
              </a:ext>
            </a:extLst>
          </p:cNvPr>
          <p:cNvSpPr>
            <a:spLocks noGrp="1"/>
          </p:cNvSpPr>
          <p:nvPr>
            <p:ph type="title"/>
          </p:nvPr>
        </p:nvSpPr>
        <p:spPr/>
        <p:txBody>
          <a:bodyPr/>
          <a:lstStyle/>
          <a:p>
            <a:r>
              <a:rPr lang="en-GB"/>
              <a:t>Primer </a:t>
            </a:r>
            <a:r>
              <a:rPr lang="en-GB" err="1"/>
              <a:t>vistazo</a:t>
            </a:r>
            <a:r>
              <a:rPr lang="en-GB"/>
              <a:t> de los datasets </a:t>
            </a:r>
            <a:r>
              <a:rPr lang="en-GB" err="1"/>
              <a:t>descargados</a:t>
            </a:r>
            <a:endParaRPr lang="es-MX"/>
          </a:p>
        </p:txBody>
      </p:sp>
      <p:sp>
        <p:nvSpPr>
          <p:cNvPr id="7" name="Content Placeholder 6">
            <a:extLst>
              <a:ext uri="{FF2B5EF4-FFF2-40B4-BE49-F238E27FC236}">
                <a16:creationId xmlns:a16="http://schemas.microsoft.com/office/drawing/2014/main" id="{AEB06F3F-356D-42C0-8C96-DBB2D298587A}"/>
              </a:ext>
            </a:extLst>
          </p:cNvPr>
          <p:cNvSpPr>
            <a:spLocks noGrp="1"/>
          </p:cNvSpPr>
          <p:nvPr>
            <p:ph idx="1"/>
          </p:nvPr>
        </p:nvSpPr>
        <p:spPr/>
        <p:txBody>
          <a:bodyPr/>
          <a:lstStyle/>
          <a:p>
            <a:r>
              <a:rPr lang="en-GB"/>
              <a:t>La información sobr el ususario es relativamente limitada.</a:t>
            </a:r>
          </a:p>
          <a:p>
            <a:pPr marL="0" indent="0">
              <a:buNone/>
            </a:pPr>
            <a:endParaRPr lang="en-GB"/>
          </a:p>
          <a:p>
            <a:r>
              <a:rPr lang="en-GB"/>
              <a:t>En un primer </a:t>
            </a:r>
            <a:r>
              <a:rPr lang="en-GB" err="1"/>
              <a:t>tiempo</a:t>
            </a:r>
            <a:r>
              <a:rPr lang="en-GB"/>
              <a:t>, </a:t>
            </a:r>
            <a:r>
              <a:rPr lang="en-GB" err="1"/>
              <a:t>pareceria</a:t>
            </a:r>
            <a:r>
              <a:rPr lang="en-GB"/>
              <a:t> mas util </a:t>
            </a:r>
            <a:r>
              <a:rPr lang="en-GB" err="1"/>
              <a:t>contar</a:t>
            </a:r>
            <a:r>
              <a:rPr lang="en-GB"/>
              <a:t> con el </a:t>
            </a:r>
            <a:r>
              <a:rPr lang="en-GB" err="1"/>
              <a:t>tiempo</a:t>
            </a:r>
            <a:r>
              <a:rPr lang="en-GB"/>
              <a:t> que </a:t>
            </a:r>
            <a:r>
              <a:rPr lang="en-GB" err="1"/>
              <a:t>pasa</a:t>
            </a:r>
            <a:r>
              <a:rPr lang="en-GB"/>
              <a:t> un </a:t>
            </a:r>
            <a:r>
              <a:rPr lang="en-GB" err="1"/>
              <a:t>usuario</a:t>
            </a:r>
            <a:r>
              <a:rPr lang="en-GB"/>
              <a:t> </a:t>
            </a:r>
            <a:r>
              <a:rPr lang="en-GB" err="1"/>
              <a:t>sobre</a:t>
            </a:r>
            <a:r>
              <a:rPr lang="en-GB"/>
              <a:t> la bicicleta, </a:t>
            </a:r>
            <a:r>
              <a:rPr lang="en-GB" err="1"/>
              <a:t>en</a:t>
            </a:r>
            <a:r>
              <a:rPr lang="en-GB"/>
              <a:t> </a:t>
            </a:r>
            <a:r>
              <a:rPr lang="en-GB" err="1"/>
              <a:t>vez</a:t>
            </a:r>
            <a:r>
              <a:rPr lang="en-GB"/>
              <a:t> de las </a:t>
            </a:r>
            <a:r>
              <a:rPr lang="en-GB" err="1"/>
              <a:t>fechas</a:t>
            </a:r>
            <a:r>
              <a:rPr lang="en-GB"/>
              <a:t> </a:t>
            </a:r>
            <a:r>
              <a:rPr lang="en-GB" err="1"/>
              <a:t>en</a:t>
            </a:r>
            <a:r>
              <a:rPr lang="en-GB"/>
              <a:t> </a:t>
            </a:r>
            <a:r>
              <a:rPr lang="en-GB" err="1"/>
              <a:t>si</a:t>
            </a:r>
            <a:r>
              <a:rPr lang="en-GB"/>
              <a:t>.</a:t>
            </a:r>
          </a:p>
          <a:p>
            <a:pPr marL="0" indent="0">
              <a:buNone/>
            </a:pPr>
            <a:endParaRPr lang="en-GB"/>
          </a:p>
          <a:p>
            <a:r>
              <a:rPr lang="en-GB" err="1"/>
              <a:t>Además</a:t>
            </a:r>
            <a:r>
              <a:rPr lang="en-GB"/>
              <a:t> seria util combinar estos datasets, para </a:t>
            </a:r>
            <a:r>
              <a:rPr lang="en-GB" err="1"/>
              <a:t>saber</a:t>
            </a:r>
            <a:r>
              <a:rPr lang="en-GB"/>
              <a:t> que tanto se aleja un usuario, en linea recta su punto de partida inicial.</a:t>
            </a:r>
          </a:p>
          <a:p>
            <a:pPr marL="0" indent="0">
              <a:buNone/>
            </a:pPr>
            <a:r>
              <a:rPr lang="en-GB"/>
              <a:t>  </a:t>
            </a:r>
            <a:endParaRPr lang="es-MX"/>
          </a:p>
        </p:txBody>
      </p:sp>
    </p:spTree>
    <p:extLst>
      <p:ext uri="{BB962C8B-B14F-4D97-AF65-F5344CB8AC3E}">
        <p14:creationId xmlns:p14="http://schemas.microsoft.com/office/powerpoint/2010/main" val="33284114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ECA9E1-42D4-428A-B1C9-9479303F017C}"/>
              </a:ext>
            </a:extLst>
          </p:cNvPr>
          <p:cNvSpPr>
            <a:spLocks noGrp="1"/>
          </p:cNvSpPr>
          <p:nvPr>
            <p:ph type="title"/>
          </p:nvPr>
        </p:nvSpPr>
        <p:spPr/>
        <p:txBody>
          <a:bodyPr/>
          <a:lstStyle/>
          <a:p>
            <a:r>
              <a:rPr lang="en-GB"/>
              <a:t>Datos procesados:</a:t>
            </a:r>
            <a:endParaRPr lang="es-MX"/>
          </a:p>
        </p:txBody>
      </p:sp>
      <p:pic>
        <p:nvPicPr>
          <p:cNvPr id="5" name="Content Placeholder 4" descr="Table&#10;&#10;Description automatically generated">
            <a:extLst>
              <a:ext uri="{FF2B5EF4-FFF2-40B4-BE49-F238E27FC236}">
                <a16:creationId xmlns:a16="http://schemas.microsoft.com/office/drawing/2014/main" id="{39B7D4F0-2DA3-4E16-BA95-D770DED12530}"/>
              </a:ext>
            </a:extLst>
          </p:cNvPr>
          <p:cNvPicPr>
            <a:picLocks noGrp="1" noChangeAspect="1"/>
          </p:cNvPicPr>
          <p:nvPr>
            <p:ph idx="1"/>
          </p:nvPr>
        </p:nvPicPr>
        <p:blipFill>
          <a:blip r:embed="rId2"/>
          <a:stretch>
            <a:fillRect/>
          </a:stretch>
        </p:blipFill>
        <p:spPr>
          <a:xfrm>
            <a:off x="1046012" y="2322460"/>
            <a:ext cx="10099975" cy="2721881"/>
          </a:xfrm>
        </p:spPr>
      </p:pic>
    </p:spTree>
    <p:extLst>
      <p:ext uri="{BB962C8B-B14F-4D97-AF65-F5344CB8AC3E}">
        <p14:creationId xmlns:p14="http://schemas.microsoft.com/office/powerpoint/2010/main" val="83550383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319</TotalTime>
  <Words>1094</Words>
  <Application>Microsoft Office PowerPoint</Application>
  <PresentationFormat>Widescreen</PresentationFormat>
  <Paragraphs>87</Paragraphs>
  <Slides>30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Cambria Math</vt:lpstr>
      <vt:lpstr>Century Gothic</vt:lpstr>
      <vt:lpstr>Wingdings 3</vt:lpstr>
      <vt:lpstr>Ion</vt:lpstr>
      <vt:lpstr>Proyecto 1: Ecobici</vt:lpstr>
      <vt:lpstr>Información básica</vt:lpstr>
      <vt:lpstr>Mapa de cicloestaciones</vt:lpstr>
      <vt:lpstr>Descripción del trabajo realizado</vt:lpstr>
      <vt:lpstr>Preguntas a responder</vt:lpstr>
      <vt:lpstr>PowerPoint Presentation</vt:lpstr>
      <vt:lpstr>Primer vistazo de los datasets descargados</vt:lpstr>
      <vt:lpstr>Primer vistazo de los datasets descargados</vt:lpstr>
      <vt:lpstr>Datos procesados:</vt:lpstr>
      <vt:lpstr>EDA/Estadistica descriptiva</vt:lpstr>
      <vt:lpstr>EDA/Estadistica descriptiva</vt:lpstr>
      <vt:lpstr>EDA/Estadistica descriptiva</vt:lpstr>
      <vt:lpstr>EDA/Estadistica descriptiva</vt:lpstr>
      <vt:lpstr>Similitud entre salidas y llegadas</vt:lpstr>
      <vt:lpstr>¿Correlación?</vt:lpstr>
      <vt:lpstr>Conclusiones iniciales y selección del metodo de aprendizaje</vt:lpstr>
      <vt:lpstr>Metodo seleccionado: T-SNE</vt:lpstr>
      <vt:lpstr>Resultados: muestreo de 100000 individuos, perplejidad 50</vt:lpstr>
      <vt:lpstr>Diferenciados por edad</vt:lpstr>
      <vt:lpstr>Diferenciados por distancia recorrida</vt:lpstr>
      <vt:lpstr>Diferenciados por estacion de salida</vt:lpstr>
      <vt:lpstr>Diferenciados por estacion de llegada</vt:lpstr>
      <vt:lpstr>Mes de mayo:</vt:lpstr>
      <vt:lpstr>Mayo: t-SNE Por genero</vt:lpstr>
      <vt:lpstr>Por edad</vt:lpstr>
      <vt:lpstr>Por distancia recorrida</vt:lpstr>
      <vt:lpstr>Por estacion de salida</vt:lpstr>
      <vt:lpstr>Por estacion de llegada</vt:lpstr>
      <vt:lpstr>Conclusiones</vt:lpstr>
      <vt:lpstr>Conclusiones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Proyecto 1: Ecobici</dc:title>
  <dc:creator>LORTHIOIS, JUAN</dc:creator>
  <cp:lastModifiedBy>LORTHIOIS, JUAN</cp:lastModifiedBy>
  <cp:revision>21</cp:revision>
  <dcterms:created xsi:type="dcterms:W3CDTF">2021-04-19T13:39:43Z</dcterms:created>
  <dcterms:modified xsi:type="dcterms:W3CDTF">2021-04-19T19:00:06Z</dcterms:modified>
</cp:coreProperties>
</file>